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90" r:id="rId33"/>
    <p:sldId id="291" r:id="rId34"/>
    <p:sldId id="301" r:id="rId35"/>
    <p:sldId id="300" r:id="rId36"/>
    <p:sldId id="302" r:id="rId37"/>
    <p:sldId id="303" r:id="rId38"/>
    <p:sldId id="304" r:id="rId39"/>
    <p:sldId id="305" r:id="rId40"/>
    <p:sldId id="306" r:id="rId41"/>
    <p:sldId id="307" r:id="rId42"/>
    <p:sldId id="308" r:id="rId43"/>
    <p:sldId id="309" r:id="rId44"/>
    <p:sldId id="310" r:id="rId45"/>
    <p:sldId id="311" r:id="rId46"/>
    <p:sldId id="312" r:id="rId47"/>
    <p:sldId id="314" r:id="rId48"/>
    <p:sldId id="292" r:id="rId49"/>
    <p:sldId id="293" r:id="rId50"/>
    <p:sldId id="294" r:id="rId51"/>
    <p:sldId id="297" r:id="rId52"/>
    <p:sldId id="298" r:id="rId53"/>
    <p:sldId id="31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5" autoAdjust="0"/>
    <p:restoredTop sz="94660"/>
  </p:normalViewPr>
  <p:slideViewPr>
    <p:cSldViewPr snapToGrid="0">
      <p:cViewPr varScale="1">
        <p:scale>
          <a:sx n="46" d="100"/>
          <a:sy n="46" d="100"/>
        </p:scale>
        <p:origin x="7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C52C9-00CC-44FB-820B-719A8756A58F}"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247397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C52C9-00CC-44FB-820B-719A8756A58F}"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235619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C52C9-00CC-44FB-820B-719A8756A58F}"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332789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C52C9-00CC-44FB-820B-719A8756A58F}"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19263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C52C9-00CC-44FB-820B-719A8756A58F}"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16185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C52C9-00CC-44FB-820B-719A8756A58F}"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288139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C52C9-00CC-44FB-820B-719A8756A58F}"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267460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C52C9-00CC-44FB-820B-719A8756A58F}"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310815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C52C9-00CC-44FB-820B-719A8756A58F}"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93913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8C52C9-00CC-44FB-820B-719A8756A58F}"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368824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8C52C9-00CC-44FB-820B-719A8756A58F}"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B3911-CE43-4AEE-866F-CC8C37851AE1}" type="slidenum">
              <a:rPr lang="en-US" smtClean="0"/>
              <a:t>‹#›</a:t>
            </a:fld>
            <a:endParaRPr lang="en-US"/>
          </a:p>
        </p:txBody>
      </p:sp>
    </p:spTree>
    <p:extLst>
      <p:ext uri="{BB962C8B-B14F-4D97-AF65-F5344CB8AC3E}">
        <p14:creationId xmlns:p14="http://schemas.microsoft.com/office/powerpoint/2010/main" val="419340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C52C9-00CC-44FB-820B-719A8756A58F}" type="datetimeFigureOut">
              <a:rPr lang="en-US" smtClean="0"/>
              <a:t>11/26/2019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B3911-CE43-4AEE-866F-CC8C37851AE1}" type="slidenum">
              <a:rPr lang="en-US" smtClean="0"/>
              <a:t>‹#›</a:t>
            </a:fld>
            <a:endParaRPr lang="en-US"/>
          </a:p>
        </p:txBody>
      </p:sp>
    </p:spTree>
    <p:extLst>
      <p:ext uri="{BB962C8B-B14F-4D97-AF65-F5344CB8AC3E}">
        <p14:creationId xmlns:p14="http://schemas.microsoft.com/office/powerpoint/2010/main" val="428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novoresume.com/career-blog/what-to-put-on-a-resum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novoresume.com/career-blog/resume-objective-example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novoresume.com/career-blog/cover-letter-example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novoresume.com/career-blog/how-to-write-a-resume-gui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zety.com/blog/how-to-write-a-cv#cv-skills" TargetMode="External"/><Relationship Id="rId3" Type="http://schemas.openxmlformats.org/officeDocument/2006/relationships/hyperlink" Target="https://zety.com/blog/how-to-write-a-cv#cv-format" TargetMode="External"/><Relationship Id="rId7" Type="http://schemas.openxmlformats.org/officeDocument/2006/relationships/hyperlink" Target="https://zety.com/blog/how-to-write-a-cv#education" TargetMode="External"/><Relationship Id="rId2" Type="http://schemas.openxmlformats.org/officeDocument/2006/relationships/hyperlink" Target="https://zety.com/blog/how-to-write-a-cv#when-to-cv" TargetMode="External"/><Relationship Id="rId1" Type="http://schemas.openxmlformats.org/officeDocument/2006/relationships/slideLayout" Target="../slideLayouts/slideLayout6.xml"/><Relationship Id="rId6" Type="http://schemas.openxmlformats.org/officeDocument/2006/relationships/hyperlink" Target="https://zety.com/blog/how-to-write-a-cv#work-experience" TargetMode="External"/><Relationship Id="rId11" Type="http://schemas.openxmlformats.org/officeDocument/2006/relationships/hyperlink" Target="https://zety.com/blog/how-to-write-a-cv#cv-cover-letter" TargetMode="External"/><Relationship Id="rId5" Type="http://schemas.openxmlformats.org/officeDocument/2006/relationships/hyperlink" Target="https://zety.com/blog/how-to-write-a-cv#personal-profile" TargetMode="External"/><Relationship Id="rId10" Type="http://schemas.openxmlformats.org/officeDocument/2006/relationships/hyperlink" Target="https://zety.com/blog/how-to-write-a-cv#cv-template" TargetMode="External"/><Relationship Id="rId4" Type="http://schemas.openxmlformats.org/officeDocument/2006/relationships/hyperlink" Target="https://zety.com/blog/how-to-write-a-cv#contact-info" TargetMode="External"/><Relationship Id="rId9" Type="http://schemas.openxmlformats.org/officeDocument/2006/relationships/hyperlink" Target="https://zety.com/blog/how-to-write-a-cv#cv-section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zety.com/blog/academic-cv-exampl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zety.com/blog/best-fonts-for-resume"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zety.com/blog/resume-header" TargetMode="External"/><Relationship Id="rId2" Type="http://schemas.openxmlformats.org/officeDocument/2006/relationships/hyperlink" Target="https://zety.com/blog/best-fonts-for-resume" TargetMode="External"/><Relationship Id="rId1" Type="http://schemas.openxmlformats.org/officeDocument/2006/relationships/slideLayout" Target="../slideLayouts/slideLayout7.xml"/><Relationship Id="rId4" Type="http://schemas.openxmlformats.org/officeDocument/2006/relationships/hyperlink" Target="https://zety.com/blog/pdf-word-resum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zety.com/blog/job-titles" TargetMode="External"/><Relationship Id="rId2" Type="http://schemas.openxmlformats.org/officeDocument/2006/relationships/hyperlink" Target="https://zety.com/blog/resume-contact-information" TargetMode="External"/><Relationship Id="rId1" Type="http://schemas.openxmlformats.org/officeDocument/2006/relationships/slideLayout" Target="../slideLayouts/slideLayout6.xml"/><Relationship Id="rId6" Type="http://schemas.openxmlformats.org/officeDocument/2006/relationships/hyperlink" Target="https://zety.com/blog/resume-objective" TargetMode="External"/><Relationship Id="rId5" Type="http://schemas.openxmlformats.org/officeDocument/2006/relationships/hyperlink" Target="https://zety.com/blog/resume-summary" TargetMode="External"/><Relationship Id="rId4" Type="http://schemas.openxmlformats.org/officeDocument/2006/relationships/hyperlink" Target="https://zety.com/blog/optimize-your-linkedin-profil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zety.com/blog/work-experience-resum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zety.com/blog/education-on-resume"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zety.com/blog/what-skills-to-put-on-a-resume"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zety.com/blog/certifications-on-resume" TargetMode="External"/><Relationship Id="rId2" Type="http://schemas.openxmlformats.org/officeDocument/2006/relationships/hyperlink" Target="https://zety.com/blog/resume-sections"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4057" y="2738264"/>
            <a:ext cx="8332409" cy="655244"/>
          </a:xfrm>
          <a:prstGeom prst="rect">
            <a:avLst/>
          </a:prstGeom>
        </p:spPr>
        <p:txBody>
          <a:bodyPr wrap="none">
            <a:spAutoFit/>
          </a:bodyPr>
          <a:lstStyle/>
          <a:p>
            <a:pPr>
              <a:lnSpc>
                <a:spcPct val="107000"/>
              </a:lnSpc>
              <a:spcAft>
                <a:spcPts val="800"/>
              </a:spcAft>
            </a:pPr>
            <a:r>
              <a:rPr lang="en-US" sz="3600" b="1" dirty="0">
                <a:latin typeface="Arial" panose="020B0604020202020204" pitchFamily="34" charset="0"/>
                <a:ea typeface="Times New Roman" panose="02020603050405020304" pitchFamily="18" charset="0"/>
                <a:cs typeface="Times New Roman" panose="02020603050405020304" pitchFamily="18" charset="0"/>
              </a:rPr>
              <a:t>How to Write a Resume - Basic Steps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220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11865429" cy="7427354"/>
          </a:xfrm>
          <a:prstGeom prst="rect">
            <a:avLst/>
          </a:prstGeom>
        </p:spPr>
        <p:txBody>
          <a:bodyPr wrap="square">
            <a:spAutoFit/>
          </a:bodyPr>
          <a:lstStyle/>
          <a:p>
            <a:pPr>
              <a:lnSpc>
                <a:spcPct val="107000"/>
              </a:lnSpc>
              <a:spcAft>
                <a:spcPts val="800"/>
              </a:spcAft>
            </a:pPr>
            <a:r>
              <a:rPr lang="en-US" sz="2800" b="1" dirty="0">
                <a:solidFill>
                  <a:srgbClr val="1DBFAF"/>
                </a:solidFill>
                <a:latin typeface="Arial" panose="020B0604020202020204" pitchFamily="34" charset="0"/>
                <a:ea typeface="Times New Roman" panose="02020603050405020304" pitchFamily="18" charset="0"/>
                <a:cs typeface="Times New Roman" panose="02020603050405020304" pitchFamily="18" charset="0"/>
              </a:rPr>
              <a:t>Resume Content - What to Mention on Your Resume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Now that we’ve got the basics out of the way, let’s dive into the essentials of how to write a resume.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a:t>
            </a:r>
            <a:r>
              <a:rPr lang="en-US" sz="22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2"/>
              </a:rPr>
              <a:t>most popular sections for a resume</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are: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Contact Information</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Professional Resume Summary or Objective</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Work Experience (and Achievements)</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Education</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Skills</a:t>
            </a:r>
            <a:endParaRPr lang="en-US" sz="22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Sections - Languages, Publications, Hobbies, etc</a:t>
            </a:r>
            <a:r>
              <a:rPr lang="en-US" sz="22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p>
          <a:p>
            <a:r>
              <a:rPr lang="en-US" sz="2200" b="1" dirty="0">
                <a:solidFill>
                  <a:schemeClr val="accent6">
                    <a:lumMod val="60000"/>
                    <a:lumOff val="40000"/>
                  </a:schemeClr>
                </a:solidFill>
              </a:rPr>
              <a:t>Contact Information</a:t>
            </a:r>
            <a:endParaRPr lang="en-US" sz="2200" dirty="0">
              <a:solidFill>
                <a:schemeClr val="accent6">
                  <a:lumMod val="60000"/>
                  <a:lumOff val="40000"/>
                </a:schemeClr>
              </a:solidFill>
            </a:endParaRPr>
          </a:p>
          <a:p>
            <a:pPr marL="342900" indent="-342900">
              <a:buFont typeface="Arial" panose="020B0604020202020204" pitchFamily="34" charset="0"/>
              <a:buChar char="•"/>
            </a:pPr>
            <a:r>
              <a:rPr lang="en-US" sz="2200" dirty="0" smtClean="0"/>
              <a:t>The most </a:t>
            </a:r>
            <a:r>
              <a:rPr lang="en-US" sz="2200" b="1" dirty="0" smtClean="0"/>
              <a:t>critical</a:t>
            </a:r>
            <a:r>
              <a:rPr lang="en-US" sz="2200" dirty="0" smtClean="0"/>
              <a:t> section in your resume is the “contact information.”</a:t>
            </a:r>
          </a:p>
          <a:p>
            <a:pPr marL="342900" indent="-342900">
              <a:buFont typeface="Arial" panose="020B0604020202020204" pitchFamily="34" charset="0"/>
              <a:buChar char="•"/>
            </a:pPr>
            <a:r>
              <a:rPr lang="en-US" sz="2200" dirty="0" smtClean="0"/>
              <a:t> Even if you get </a:t>
            </a:r>
            <a:r>
              <a:rPr lang="en-US" sz="2200" b="1" dirty="0" smtClean="0"/>
              <a:t>everything else</a:t>
            </a:r>
            <a:r>
              <a:rPr lang="en-US" sz="2200" dirty="0" smtClean="0"/>
              <a:t> right, you’re not going to go far if the HR manager can’t get in touch with you because you misspelled your email.</a:t>
            </a:r>
          </a:p>
          <a:p>
            <a:pPr marL="342900" indent="-342900">
              <a:buFont typeface="Arial" panose="020B0604020202020204" pitchFamily="34" charset="0"/>
              <a:buChar char="•"/>
            </a:pPr>
            <a:r>
              <a:rPr lang="en-US" sz="2200" dirty="0" smtClean="0"/>
              <a:t>Make sure to double-check, and even triple-check your contact information section and make sure everything is correct and up-to-date. </a:t>
            </a:r>
          </a:p>
          <a:p>
            <a:pPr marR="0" lvl="0">
              <a:lnSpc>
                <a:spcPct val="107000"/>
              </a:lnSpc>
              <a:spcBef>
                <a:spcPts val="0"/>
              </a:spcBef>
              <a:spcAft>
                <a:spcPts val="0"/>
              </a:spcAft>
              <a:buSzPts val="1000"/>
              <a:tabLst>
                <a:tab pos="457200" algn="l"/>
              </a:tabLst>
            </a:pP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51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 y="0"/>
            <a:ext cx="11551920" cy="7254294"/>
          </a:xfrm>
          <a:prstGeom prst="rect">
            <a:avLst/>
          </a:prstGeom>
        </p:spPr>
        <p:txBody>
          <a:bodyPr wrap="square">
            <a:spAutoFit/>
          </a:bodyPr>
          <a:lstStyle/>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Contact Information to be Included in a Resume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Must-have Information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indent="-342900">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First Name / Last </a:t>
            </a:r>
            <a:r>
              <a:rPr lang="en-US" b="1"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Name</a:t>
            </a: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indent="-342900">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Phone Number.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indent="-342900">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Email Address.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indent="-342900">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Location</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are you located in the area, or will the company have to sponsor relocation?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a:t>
            </a: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Title</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Your professional title. It can be your position, word-for-word, or your desired job. Think “Digital Marketing Specialist” or “Junior Data Scientist.”</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LinkedIn URL</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If you have an up-to-date profile that can add value to your application, make sure to include the link.</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Social Media</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Do you have a published portfolio online? For developers, this would be your GitHub, for a designer </a:t>
            </a:r>
            <a:r>
              <a:rPr lang="en-US" sz="1700"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Behance</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or Dribble and for a writer, it could be your personal blog.</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Website / Blog</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Do you have an online presence? Maybe a blog that positions you as an expert in your field? If you do, make sure to mention it!</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What NOT to Include in the Contact Info Section</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Date of Birth</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sz="17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(unless specifically required in the job ad)</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The HR manager doesn’t need to know how old you are. It’s not important for their decision-making, and at worst, it might lead to discrimination based on age.</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Unprofessional Email Address</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a:t>
            </a: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Do</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name.lastname@gmail.com </a:t>
            </a: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Don’t</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player69@gmail.com</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Headshot</a:t>
            </a:r>
            <a:r>
              <a:rPr lang="en-US" sz="17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The HR manager doesn’t need to know what you look like in order to evaluate your application, so there’s no real need to include it.</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63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contact information</a:t>
            </a:r>
            <a:endParaRPr lang="en-US" dirty="0"/>
          </a:p>
        </p:txBody>
      </p:sp>
      <p:pic>
        <p:nvPicPr>
          <p:cNvPr id="3" name="Picture 2" descr="contact section on a resu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638" y="2175643"/>
            <a:ext cx="10154739" cy="2291853"/>
          </a:xfrm>
          <a:prstGeom prst="rect">
            <a:avLst/>
          </a:prstGeom>
          <a:noFill/>
          <a:ln>
            <a:noFill/>
          </a:ln>
        </p:spPr>
      </p:pic>
    </p:spTree>
    <p:extLst>
      <p:ext uri="{BB962C8B-B14F-4D97-AF65-F5344CB8AC3E}">
        <p14:creationId xmlns:p14="http://schemas.microsoft.com/office/powerpoint/2010/main" val="75686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9383" y="442059"/>
            <a:ext cx="10054046" cy="5442387"/>
          </a:xfrm>
          <a:prstGeom prst="rect">
            <a:avLst/>
          </a:prstGeom>
        </p:spPr>
        <p:txBody>
          <a:bodyPr wrap="square">
            <a:spAutoFit/>
          </a:bodyPr>
          <a:lstStyle/>
          <a:p>
            <a:pPr>
              <a:lnSpc>
                <a:spcPct val="107000"/>
              </a:lnSpc>
              <a:spcAft>
                <a:spcPts val="800"/>
              </a:spcAft>
            </a:pPr>
            <a:r>
              <a:rPr lang="en-US" sz="36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Resume Summary or Objective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It’s not a secret for anyone that first impressions matter, whether they’re in your personal life, or your career.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If you leave a bad first impression, chances are, it’s there to stay. After all, it’s very hard to change someone’s opinion of you.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same applies to your job search - the HR manager spends around 6 seconds scanning each resume. Yep, your carefully-worded, hand-crafted resume only gets 6 seconds of attention. Unless, of course, you manage to leave an amazing first impression.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way you accomplish this is through either a good resume summary or objective. Both are placed at the top of your resume, right around the contact information section: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326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331" y="378823"/>
            <a:ext cx="10946675" cy="5874300"/>
          </a:xfrm>
          <a:prstGeom prst="rect">
            <a:avLst/>
          </a:prstGeom>
        </p:spPr>
        <p:txBody>
          <a:bodyPr wrap="square">
            <a:spAutoFit/>
          </a:bodyPr>
          <a:lstStyle/>
          <a:p>
            <a:pPr>
              <a:lnSpc>
                <a:spcPct val="107000"/>
              </a:lnSpc>
              <a:spcAft>
                <a:spcPts val="800"/>
              </a:spcAft>
            </a:pPr>
            <a:r>
              <a:rPr lang="en-US" sz="3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What’s a Resume Summary &amp; When to Use it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 resume summary is a 2-3 sentence summary of your career. You should use a resume summary in basically any situation, unless you’re a recent university graduate or switching careers (in that case, you use a resume objective. More on that later!).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 your resume summary, you need to mention: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Your job and years of experience. E.g.: </a:t>
            </a:r>
            <a:r>
              <a:rPr lang="en-US" sz="24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Customer support representative with 5+ years of experience in the IT industry.</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1 or 2 top achievements (or core responsibilities). E.g.: </a:t>
            </a:r>
            <a:r>
              <a:rPr lang="en-US" sz="24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Specialized in technical support, customer care, and user retention.</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Desired goal (generally, passion for working at a specific company). E.g.: </a:t>
            </a:r>
            <a:r>
              <a:rPr lang="en-US" sz="24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Looking for new opportunities as a support lead for a SaaS company.</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And here’s how the resume summary looks on a resume: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479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me summary section"/>
          <p:cNvPicPr/>
          <p:nvPr/>
        </p:nvPicPr>
        <p:blipFill>
          <a:blip r:embed="rId2">
            <a:extLst>
              <a:ext uri="{28A0092B-C50C-407E-A947-70E740481C1C}">
                <a14:useLocalDpi xmlns:a14="http://schemas.microsoft.com/office/drawing/2010/main" val="0"/>
              </a:ext>
            </a:extLst>
          </a:blip>
          <a:srcRect/>
          <a:stretch>
            <a:fillRect/>
          </a:stretch>
        </p:blipFill>
        <p:spPr bwMode="auto">
          <a:xfrm>
            <a:off x="615179" y="113982"/>
            <a:ext cx="10161678" cy="6391321"/>
          </a:xfrm>
          <a:prstGeom prst="rect">
            <a:avLst/>
          </a:prstGeom>
          <a:noFill/>
          <a:ln>
            <a:noFill/>
          </a:ln>
        </p:spPr>
      </p:pic>
    </p:spTree>
    <p:extLst>
      <p:ext uri="{BB962C8B-B14F-4D97-AF65-F5344CB8AC3E}">
        <p14:creationId xmlns:p14="http://schemas.microsoft.com/office/powerpoint/2010/main" val="3190497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3" y="627017"/>
            <a:ext cx="11599817" cy="4754378"/>
          </a:xfrm>
          <a:prstGeom prst="rect">
            <a:avLst/>
          </a:prstGeom>
        </p:spPr>
        <p:txBody>
          <a:bodyPr wrap="square">
            <a:spAutoFit/>
          </a:bodyPr>
          <a:lstStyle/>
          <a:p>
            <a:pPr>
              <a:lnSpc>
                <a:spcPct val="107000"/>
              </a:lnSpc>
              <a:spcAft>
                <a:spcPts val="800"/>
              </a:spcAf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How to List Work Experience in a Resume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standard format for your work experience is as follows: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Job Title/Position</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Your job title goes on top of each work experience entry. When the HR manager scans your resume, you want them to know, at a glance, that you have relevant work experience for the job.</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Company Name / Location / Description</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Then, you mention the name of the relevant employer, as well as the location of the office you work/have worked in. In some cases, you may also want to briefly describe the company, if the organization is not a famous household name. </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Achievements and Responsibilities</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This is the core of each work experience entry. Depending on your field, you want to list either your achievements or responsibilities. We’ll get more into the how’s and why’s of this in a bit.</a:t>
            </a:r>
            <a:endParaRPr lang="en-US" sz="16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Dates Employed</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The timeframe of your employment in each company. Not sure about the exact dates you worked somewhere? Don’t worry - you don’t have to be accurate by the day, as long as it’s close. The standard format expected by recruiters and employers is </a:t>
            </a: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mm/</a:t>
            </a:r>
            <a:r>
              <a:rPr lang="en-US" b="1"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yyyy</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(this is especially important when your job application will be parsed by an Applicant Tracking System).</a:t>
            </a:r>
            <a:endParaRPr lang="en-US" sz="1600" dirty="0">
              <a:solidFill>
                <a:srgbClr val="303D4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269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fontScale="90000"/>
          </a:bodyPr>
          <a:lstStyle/>
          <a:p>
            <a:r>
              <a:rPr lang="en-US" b="1" dirty="0"/>
              <a:t>What’s a Resume Objective &amp; When to Use it</a:t>
            </a:r>
            <a:r>
              <a:rPr lang="en-US" dirty="0"/>
              <a:t/>
            </a:r>
            <a:br>
              <a:rPr lang="en-US" dirty="0"/>
            </a:br>
            <a:endParaRPr lang="en-US" dirty="0"/>
          </a:p>
        </p:txBody>
      </p:sp>
      <p:sp>
        <p:nvSpPr>
          <p:cNvPr id="3" name="Rectangle 2"/>
          <p:cNvSpPr/>
          <p:nvPr/>
        </p:nvSpPr>
        <p:spPr>
          <a:xfrm>
            <a:off x="169818" y="539125"/>
            <a:ext cx="11508376" cy="6318875"/>
          </a:xfrm>
          <a:prstGeom prst="rect">
            <a:avLst/>
          </a:prstGeom>
        </p:spPr>
        <p:txBody>
          <a:bodyPr wrap="square">
            <a:spAutoFit/>
          </a:bodyPr>
          <a:lstStyle/>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 </a:t>
            </a:r>
            <a:r>
              <a:rPr lang="en-US"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2"/>
              </a:rPr>
              <a:t>resume objective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is, in a nutshell, the goal of your resume. It communicates your motivation for getting into a new field. As with a resume summary, a resume objective should be around 2-3 sentences.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As we’ve mentioned before, a resume objective is the go-to for anyone that either has no work experience or is going through a career change.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Formula to Create Your Resume Objective: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(1) </a:t>
            </a:r>
            <a:r>
              <a:rPr lang="en-US"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[SKILL/EDUCATION/CERTIFICATION RELEVANT TO THE JOB WITH JOB TITLE]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Looking to apply my (2) [years/months of </a:t>
            </a:r>
            <a:r>
              <a:rPr lang="en-US"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EXPERIENCE RELEVANT TO THE JOB DESCRIPTION] at [COMPANY YOU ARE APPLYING 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to help (3) </a:t>
            </a:r>
            <a:r>
              <a:rPr lang="en-US"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[TYPE OF RESPONSIBILITIES YOU WILL HELP OUT WITH SUCCESSFULLY]</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Examples of Resume Objectives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1) So, here’s how that would look like if you’re a student: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“Hard-working recent graduate with a B.A. in Graphic Design from New York State University seeking new opportunities. 3+ years of practical experience working with Adobe Illustrator and Photoshop, creating illustrations &amp; designing UX / UI. Looking to grow as a designer, as well as perfect my art, at the XYZ Design Studio.”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2) Or, on the other hand, if you’re going through a career change: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“IT project manager with 5+ years of experience in software development. Managed a team of developers to create products for several industries, such as </a:t>
            </a:r>
            <a:r>
              <a:rPr lang="en-US" i="1"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FinTech</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and HR tech. Looking to leverage my experience in managing outsourced products as a Product Owner at XYZ.”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43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 experience on resume"/>
          <p:cNvPicPr/>
          <p:nvPr/>
        </p:nvPicPr>
        <p:blipFill>
          <a:blip r:embed="rId2">
            <a:extLst>
              <a:ext uri="{28A0092B-C50C-407E-A947-70E740481C1C}">
                <a14:useLocalDpi xmlns:a14="http://schemas.microsoft.com/office/drawing/2010/main" val="0"/>
              </a:ext>
            </a:extLst>
          </a:blip>
          <a:srcRect/>
          <a:stretch>
            <a:fillRect/>
          </a:stretch>
        </p:blipFill>
        <p:spPr bwMode="auto">
          <a:xfrm>
            <a:off x="1102586" y="-1"/>
            <a:ext cx="9190945" cy="6596743"/>
          </a:xfrm>
          <a:prstGeom prst="rect">
            <a:avLst/>
          </a:prstGeom>
          <a:noFill/>
          <a:ln>
            <a:noFill/>
          </a:ln>
        </p:spPr>
      </p:pic>
    </p:spTree>
    <p:extLst>
      <p:ext uri="{BB962C8B-B14F-4D97-AF65-F5344CB8AC3E}">
        <p14:creationId xmlns:p14="http://schemas.microsoft.com/office/powerpoint/2010/main" val="304809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79" y="385605"/>
            <a:ext cx="10380617" cy="5940152"/>
          </a:xfrm>
          <a:prstGeom prst="rect">
            <a:avLst/>
          </a:prstGeom>
        </p:spPr>
        <p:txBody>
          <a:bodyPr wrap="square">
            <a:spAutoFit/>
          </a:bodyPr>
          <a:lstStyle/>
          <a:p>
            <a:pPr>
              <a:lnSpc>
                <a:spcPct val="107000"/>
              </a:lnSpc>
              <a:spcAft>
                <a:spcPts val="800"/>
              </a:spcAft>
            </a:pPr>
            <a:r>
              <a:rPr lang="en-US" sz="36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List Achievements When Possible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One of the most common resume mistakes is listing only responsibilities in your work experience section.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Here’s the thing - in most cases, the hiring manager knows what, exactly, your responsibilities were. Let’s say you’re a sales manager, for example. Your responsibilities would be: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Reach out to potential clients over the phone or email.</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Maintain relationships with existing company clients and upsell relevant products.</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Tracking and reporting on leads in CRM.</a:t>
            </a:r>
            <a:endParaRPr lang="en-US" sz="24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Coincidently, this is exactly the same list of responsibilities for every sales manager. 90% of all other resumes probably mention just about the same thing.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09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a:t>
            </a:r>
            <a:endParaRPr lang="en-US" dirty="0"/>
          </a:p>
        </p:txBody>
      </p:sp>
      <p:sp>
        <p:nvSpPr>
          <p:cNvPr id="3" name="Rectangle 2"/>
          <p:cNvSpPr/>
          <p:nvPr/>
        </p:nvSpPr>
        <p:spPr>
          <a:xfrm>
            <a:off x="705394" y="1690687"/>
            <a:ext cx="8438606" cy="3979294"/>
          </a:xfrm>
          <a:prstGeom prst="rect">
            <a:avLst/>
          </a:prstGeom>
        </p:spPr>
        <p:txBody>
          <a:bodyPr wrap="square">
            <a:spAutoFit/>
          </a:bodyPr>
          <a:lstStyle/>
          <a:p>
            <a:pPr>
              <a:lnSpc>
                <a:spcPct val="107000"/>
              </a:lnSpc>
              <a:spcAft>
                <a:spcPts val="800"/>
              </a:spcAft>
            </a:pPr>
            <a:r>
              <a:rPr lang="en-US" b="1" dirty="0">
                <a:latin typeface="Arial" panose="020B0604020202020204" pitchFamily="34" charset="0"/>
                <a:ea typeface="Times New Roman" panose="02020603050405020304" pitchFamily="18" charset="0"/>
                <a:cs typeface="Times New Roman" panose="02020603050405020304" pitchFamily="18" charset="0"/>
              </a:rPr>
              <a:t>How to Write a Resume - Basic Steps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Pick the Right Resume Format &amp; Layout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Mention Your Personal Details &amp; Contact Information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Use a Resume Summary or Objective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List Your Work Experience &amp; Achievements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Mention Your Top Soft &amp; Hard Skills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Include Additional Resume Sections - Languages, Hobbies, etc.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Tailor Your Information For the Job Ad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Craft a Convincing Cover Letter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Proofread Your Resume and Cover Letter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233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b ad example"/>
          <p:cNvPicPr/>
          <p:nvPr/>
        </p:nvPicPr>
        <p:blipFill>
          <a:blip r:embed="rId2">
            <a:extLst>
              <a:ext uri="{28A0092B-C50C-407E-A947-70E740481C1C}">
                <a14:useLocalDpi xmlns:a14="http://schemas.microsoft.com/office/drawing/2010/main" val="0"/>
              </a:ext>
            </a:extLst>
          </a:blip>
          <a:srcRect/>
          <a:stretch>
            <a:fillRect/>
          </a:stretch>
        </p:blipFill>
        <p:spPr bwMode="auto">
          <a:xfrm>
            <a:off x="679267" y="167866"/>
            <a:ext cx="9914709" cy="6036991"/>
          </a:xfrm>
          <a:prstGeom prst="rect">
            <a:avLst/>
          </a:prstGeom>
          <a:noFill/>
          <a:ln>
            <a:noFill/>
          </a:ln>
        </p:spPr>
      </p:pic>
    </p:spTree>
    <p:extLst>
      <p:ext uri="{BB962C8B-B14F-4D97-AF65-F5344CB8AC3E}">
        <p14:creationId xmlns:p14="http://schemas.microsoft.com/office/powerpoint/2010/main" val="174232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285416"/>
            <a:ext cx="9287691" cy="4750852"/>
          </a:xfrm>
          <a:prstGeom prst="rect">
            <a:avLst/>
          </a:prstGeom>
        </p:spPr>
        <p:txBody>
          <a:bodyPr wrap="square">
            <a:spAutoFit/>
          </a:bodyPr>
          <a:lstStyle/>
          <a:p>
            <a:pPr>
              <a:lnSpc>
                <a:spcPct val="107000"/>
              </a:lnSpc>
              <a:spcAft>
                <a:spcPts val="800"/>
              </a:spcAf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How to List Education on Your Resume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next section we’re going to cover is your Education. Let’s start with the basics - how to format the education section &amp; what to mention there. Then, we’ll move on to tips &amp; tricks that’ll help you stand out…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Program Name.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“B.A. in Business Administration”</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University Name.</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“New York State University”</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Years Attended. </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“08/2008 - 06/2012”</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GPA.</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“3.9 GPA”</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Honors.</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Cum Laude, Magna Cum Laude, Summa Cum Laude.</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Academic achievements.</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Any interesting papers you’ve written, courses you’ve excelled in, etc.</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Minor</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“Minor in Psychology”</a:t>
            </a:r>
            <a:endParaRPr lang="en-US"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Here's an example: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898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fontScale="90000"/>
          </a:bodyPr>
          <a:lstStyle/>
          <a:p>
            <a:r>
              <a:rPr lang="en-US" sz="4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How to List Education on Your Resume</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Content Placeholder 5"/>
          <p:cNvSpPr>
            <a:spLocks noGrp="1"/>
          </p:cNvSpPr>
          <p:nvPr>
            <p:ph sz="half" idx="1"/>
          </p:nvPr>
        </p:nvSpPr>
        <p:spPr>
          <a:xfrm>
            <a:off x="250370" y="888274"/>
            <a:ext cx="5667103" cy="5874460"/>
          </a:xfrm>
          <a:prstGeom prst="rect">
            <a:avLst/>
          </a:prstGeom>
        </p:spPr>
        <p:txBody>
          <a:bodyPr wrap="square">
            <a:spAutoFit/>
          </a:bodyPr>
          <a:lstStyle/>
          <a:p>
            <a:pPr>
              <a:lnSpc>
                <a:spcPct val="107000"/>
              </a:lnSpc>
              <a:spcAft>
                <a:spcPts val="800"/>
              </a:spcAft>
            </a:pPr>
            <a:r>
              <a:rPr lang="en-US" sz="18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next section we’re going to cover is your Education. Let’s start with the basics - how to format the education section &amp; what to mention there. Then, we’ll move on to tips &amp; tricks that’ll help you stand out…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Program Name.</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“B.A. in Business Administration”</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University Name.</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“New York State University”</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Years Attended. </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E.g.: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“08/2008 - 06/2012”</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GPA.</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“3.9 GPA”</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Honors.</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E.g.: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Cum Laude, Magna Cum Laude, Summa Cum Laude.</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Academic achievements.</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Any interesting papers you’ve written, courses you’ve excelled in, etc.</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(Optional) Minor</a:t>
            </a:r>
            <a:r>
              <a:rPr lang="en-US" sz="18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“Minor in </a:t>
            </a:r>
            <a:r>
              <a:rPr lang="en-US" sz="1800" i="1" dirty="0" err="1"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Psyc</a:t>
            </a:r>
            <a:endParaRPr lang="en-US" sz="18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descr="education section on resum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17473" y="1480721"/>
            <a:ext cx="6165670" cy="4689566"/>
          </a:xfrm>
          <a:prstGeom prst="rect">
            <a:avLst/>
          </a:prstGeom>
          <a:noFill/>
          <a:ln>
            <a:noFill/>
          </a:ln>
        </p:spPr>
      </p:pic>
      <p:sp>
        <p:nvSpPr>
          <p:cNvPr id="9" name="TextBox 8"/>
          <p:cNvSpPr txBox="1"/>
          <p:nvPr/>
        </p:nvSpPr>
        <p:spPr>
          <a:xfrm>
            <a:off x="8242663" y="835705"/>
            <a:ext cx="1945084" cy="707886"/>
          </a:xfrm>
          <a:prstGeom prst="rect">
            <a:avLst/>
          </a:prstGeom>
          <a:noFill/>
        </p:spPr>
        <p:txBody>
          <a:bodyPr wrap="none" rtlCol="0">
            <a:spAutoFit/>
          </a:bodyPr>
          <a:lstStyle/>
          <a:p>
            <a:r>
              <a:rPr lang="en-US" sz="4000" dirty="0" smtClean="0"/>
              <a:t>Example</a:t>
            </a:r>
            <a:endParaRPr lang="en-US" sz="4000" dirty="0"/>
          </a:p>
        </p:txBody>
      </p:sp>
    </p:spTree>
    <p:extLst>
      <p:ext uri="{BB962C8B-B14F-4D97-AF65-F5344CB8AC3E}">
        <p14:creationId xmlns:p14="http://schemas.microsoft.com/office/powerpoint/2010/main" val="302336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412"/>
          </a:xfrm>
        </p:spPr>
        <p:txBody>
          <a:bodyPr>
            <a:normAutofit/>
          </a:bodyPr>
          <a:lstStyle/>
          <a:p>
            <a:r>
              <a:rPr lang="en-US" sz="4000" dirty="0" smtClean="0"/>
              <a:t>How to write about your skills?</a:t>
            </a:r>
            <a:endParaRPr lang="en-US" sz="4000" dirty="0"/>
          </a:p>
        </p:txBody>
      </p:sp>
      <p:sp>
        <p:nvSpPr>
          <p:cNvPr id="3" name="Content Placeholder 2"/>
          <p:cNvSpPr>
            <a:spLocks noGrp="1"/>
          </p:cNvSpPr>
          <p:nvPr>
            <p:ph sz="half" idx="1"/>
          </p:nvPr>
        </p:nvSpPr>
        <p:spPr>
          <a:xfrm>
            <a:off x="720634" y="1459865"/>
            <a:ext cx="4321629" cy="4351338"/>
          </a:xfrm>
        </p:spPr>
        <p:txBody>
          <a:bodyPr>
            <a:noAutofit/>
          </a:bodyPr>
          <a:lstStyle/>
          <a:p>
            <a:pPr marL="0">
              <a:lnSpc>
                <a:spcPct val="100000"/>
              </a:lnSpc>
              <a:spcBef>
                <a:spcPts val="0"/>
              </a:spcBef>
            </a:pPr>
            <a:r>
              <a:rPr lang="en-US" sz="1800" b="1" dirty="0"/>
              <a:t>Emphasize Your Know-How with the Skills Section</a:t>
            </a:r>
            <a:endParaRPr lang="en-US" sz="1800" dirty="0"/>
          </a:p>
          <a:p>
            <a:pPr marL="0">
              <a:lnSpc>
                <a:spcPct val="100000"/>
              </a:lnSpc>
              <a:spcBef>
                <a:spcPts val="0"/>
              </a:spcBef>
            </a:pPr>
            <a:r>
              <a:rPr lang="en-US" sz="1800" dirty="0"/>
              <a:t>Another must-have section in your resume is the </a:t>
            </a:r>
            <a:r>
              <a:rPr lang="en-US" sz="1800" b="1" i="1" dirty="0"/>
              <a:t>“Skills”</a:t>
            </a:r>
            <a:r>
              <a:rPr lang="en-US" sz="1800" dirty="0"/>
              <a:t> section. Here, you want to mention all your know-how that makes you the perfect candidate for the job.</a:t>
            </a:r>
          </a:p>
          <a:p>
            <a:pPr marL="0">
              <a:lnSpc>
                <a:spcPct val="100000"/>
              </a:lnSpc>
              <a:spcBef>
                <a:spcPts val="0"/>
              </a:spcBef>
            </a:pPr>
            <a:r>
              <a:rPr lang="en-US" sz="1800" dirty="0"/>
              <a:t>There are 2 types of skills you can include when writing your resume:</a:t>
            </a:r>
          </a:p>
          <a:p>
            <a:pPr marL="0">
              <a:lnSpc>
                <a:spcPct val="100000"/>
              </a:lnSpc>
              <a:spcBef>
                <a:spcPts val="0"/>
              </a:spcBef>
            </a:pPr>
            <a:r>
              <a:rPr lang="en-US" sz="1800" b="1" dirty="0"/>
              <a:t>Hard Skills</a:t>
            </a:r>
            <a:r>
              <a:rPr lang="en-US" sz="1800" dirty="0"/>
              <a:t> (Measurable abilities). This can be anything from coding in Python to knowing how to cook Thai cuisine.</a:t>
            </a:r>
          </a:p>
          <a:p>
            <a:pPr marL="0">
              <a:lnSpc>
                <a:spcPct val="100000"/>
              </a:lnSpc>
              <a:spcBef>
                <a:spcPts val="0"/>
              </a:spcBef>
            </a:pPr>
            <a:r>
              <a:rPr lang="en-US" sz="1800" b="1" dirty="0"/>
              <a:t>Soft Skills</a:t>
            </a:r>
            <a:r>
              <a:rPr lang="en-US" sz="1800" dirty="0"/>
              <a:t> (Personal skills). These are a mix of social skills, communication skills, personal traits, career attributes, and so on. Leadership, critical thinking, management, and communication, just to name a few.</a:t>
            </a:r>
          </a:p>
          <a:p>
            <a:pPr marL="0">
              <a:lnSpc>
                <a:spcPct val="100000"/>
              </a:lnSpc>
              <a:spcBef>
                <a:spcPts val="0"/>
              </a:spcBef>
            </a:pPr>
            <a:r>
              <a:rPr lang="en-US" sz="1800" dirty="0"/>
              <a:t>A good resume should cover both.</a:t>
            </a:r>
          </a:p>
          <a:p>
            <a:endParaRPr lang="en-US" sz="2000" dirty="0"/>
          </a:p>
        </p:txBody>
      </p:sp>
      <p:pic>
        <p:nvPicPr>
          <p:cNvPr id="5" name="Picture 4" descr="hard skills level"/>
          <p:cNvPicPr/>
          <p:nvPr/>
        </p:nvPicPr>
        <p:blipFill>
          <a:blip r:embed="rId2">
            <a:extLst>
              <a:ext uri="{28A0092B-C50C-407E-A947-70E740481C1C}">
                <a14:useLocalDpi xmlns:a14="http://schemas.microsoft.com/office/drawing/2010/main" val="0"/>
              </a:ext>
            </a:extLst>
          </a:blip>
          <a:srcRect/>
          <a:stretch>
            <a:fillRect/>
          </a:stretch>
        </p:blipFill>
        <p:spPr bwMode="auto">
          <a:xfrm>
            <a:off x="4781006" y="1358538"/>
            <a:ext cx="7058296" cy="2808513"/>
          </a:xfrm>
          <a:prstGeom prst="rect">
            <a:avLst/>
          </a:prstGeom>
          <a:noFill/>
          <a:ln>
            <a:noFill/>
          </a:ln>
        </p:spPr>
      </p:pic>
      <p:sp>
        <p:nvSpPr>
          <p:cNvPr id="6" name="Rectangle 5"/>
          <p:cNvSpPr/>
          <p:nvPr/>
        </p:nvSpPr>
        <p:spPr>
          <a:xfrm>
            <a:off x="4781006" y="4167051"/>
            <a:ext cx="7162799" cy="2308324"/>
          </a:xfrm>
          <a:prstGeom prst="rect">
            <a:avLst/>
          </a:prstGeom>
        </p:spPr>
        <p:txBody>
          <a:bodyPr wrap="square">
            <a:spAutoFit/>
          </a:bodyPr>
          <a:lstStyle/>
          <a:p>
            <a:r>
              <a:rPr lang="en-US" b="1" dirty="0"/>
              <a:t>Beginner </a:t>
            </a:r>
            <a:r>
              <a:rPr lang="en-US" dirty="0"/>
              <a:t>- </a:t>
            </a:r>
            <a:r>
              <a:rPr lang="en-US" dirty="0" smtClean="0"/>
              <a:t>some </a:t>
            </a:r>
            <a:r>
              <a:rPr lang="en-US" dirty="0"/>
              <a:t>experience with the skill, whether it’s from some entry-level practice or classroom education.</a:t>
            </a:r>
          </a:p>
          <a:p>
            <a:r>
              <a:rPr lang="en-US" b="1" dirty="0"/>
              <a:t>Intermediate</a:t>
            </a:r>
            <a:r>
              <a:rPr lang="en-US" dirty="0"/>
              <a:t> - </a:t>
            </a:r>
            <a:r>
              <a:rPr lang="en-US" dirty="0" smtClean="0"/>
              <a:t>the </a:t>
            </a:r>
            <a:r>
              <a:rPr lang="en-US" dirty="0"/>
              <a:t>skill in a work environment with a good level of understanding.</a:t>
            </a:r>
          </a:p>
          <a:p>
            <a:r>
              <a:rPr lang="en-US" b="1" dirty="0"/>
              <a:t>Advanced </a:t>
            </a:r>
            <a:r>
              <a:rPr lang="en-US" dirty="0"/>
              <a:t>- </a:t>
            </a:r>
            <a:r>
              <a:rPr lang="en-US" dirty="0" smtClean="0"/>
              <a:t>the </a:t>
            </a:r>
            <a:r>
              <a:rPr lang="en-US" dirty="0"/>
              <a:t>go-to person for the skill in your </a:t>
            </a:r>
            <a:r>
              <a:rPr lang="en-US" dirty="0" smtClean="0"/>
              <a:t>office; a </a:t>
            </a:r>
            <a:r>
              <a:rPr lang="en-US" dirty="0"/>
              <a:t>coach other employees, and understand the skill on a high level.</a:t>
            </a:r>
          </a:p>
          <a:p>
            <a:r>
              <a:rPr lang="en-US" b="1" dirty="0"/>
              <a:t>Expert</a:t>
            </a:r>
            <a:r>
              <a:rPr lang="en-US" dirty="0"/>
              <a:t> - You’re the go-to person for advice about the skill, not just in your office, but even amongst some of the best professionals in your field.</a:t>
            </a:r>
          </a:p>
        </p:txBody>
      </p:sp>
    </p:spTree>
    <p:extLst>
      <p:ext uri="{BB962C8B-B14F-4D97-AF65-F5344CB8AC3E}">
        <p14:creationId xmlns:p14="http://schemas.microsoft.com/office/powerpoint/2010/main" val="2857608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709" y="404949"/>
            <a:ext cx="10583091" cy="8111003"/>
          </a:xfrm>
          <a:prstGeom prst="rect">
            <a:avLst/>
          </a:prstGeom>
        </p:spPr>
        <p:txBody>
          <a:bodyPr wrap="square">
            <a:spAutoFit/>
          </a:bodyPr>
          <a:lstStyle/>
          <a:p>
            <a:pPr>
              <a:lnSpc>
                <a:spcPct val="107000"/>
              </a:lnSpc>
              <a:spcAft>
                <a:spcPts val="800"/>
              </a:spcAft>
            </a:pPr>
            <a:r>
              <a:rPr lang="en-US" sz="24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Step #3</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Include Some Universal Skills - “Universal Skills” are the type of skills useful for almost any job out there. </a:t>
            </a:r>
            <a:endPar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These </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are both soft skills (leadership, teamwork, critical thinking, etc.) and hard skills (Excel, </a:t>
            </a:r>
            <a:r>
              <a:rPr lang="en-US" sz="2400"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Powerpoint</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Photoshop, writing, etc.). </a:t>
            </a:r>
            <a:endPar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Whatever </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job you’re applying to, chances are, these skills will in one way or another come in handy, so feel free to include them, even if they’re not specifically required for the position</a:t>
            </a:r>
            <a:r>
              <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2400" b="1" dirty="0" smtClean="0"/>
              <a:t>Languages: native, fluent, proficient, intermediate, basic</a:t>
            </a:r>
          </a:p>
          <a:p>
            <a:pPr marL="342900" indent="-342900">
              <a:lnSpc>
                <a:spcPct val="107000"/>
              </a:lnSpc>
              <a:spcAft>
                <a:spcPts val="800"/>
              </a:spcAft>
              <a:buFont typeface="Arial" panose="020B0604020202020204" pitchFamily="34" charset="0"/>
              <a:buChar char="•"/>
            </a:pPr>
            <a:r>
              <a:rPr lang="en-US" sz="2400" b="1" dirty="0"/>
              <a:t>Hobbies &amp; </a:t>
            </a:r>
            <a:r>
              <a:rPr lang="en-US" sz="2400" b="1" dirty="0" smtClean="0"/>
              <a:t>Interests</a:t>
            </a:r>
          </a:p>
          <a:p>
            <a:pPr marL="342900" indent="-342900">
              <a:lnSpc>
                <a:spcPct val="107000"/>
              </a:lnSpc>
              <a:spcAft>
                <a:spcPts val="800"/>
              </a:spcAft>
              <a:buFont typeface="Arial" panose="020B0604020202020204" pitchFamily="34" charset="0"/>
              <a:buChar char="•"/>
            </a:pPr>
            <a:r>
              <a:rPr lang="en-US" sz="2400" b="1" dirty="0"/>
              <a:t>Volunteering Experience</a:t>
            </a:r>
            <a:endParaRPr lang="en-US" sz="2400" dirty="0"/>
          </a:p>
          <a:p>
            <a:pPr marL="342900" indent="-342900">
              <a:lnSpc>
                <a:spcPct val="107000"/>
              </a:lnSpc>
              <a:spcAft>
                <a:spcPts val="800"/>
              </a:spcAft>
              <a:buFont typeface="Arial" panose="020B0604020202020204" pitchFamily="34" charset="0"/>
              <a:buChar char="•"/>
            </a:pPr>
            <a:r>
              <a:rPr lang="en-US" sz="2400" b="1" dirty="0"/>
              <a:t>Certifications &amp; Awards</a:t>
            </a:r>
            <a:endParaRPr lang="en-US" sz="2400" dirty="0"/>
          </a:p>
          <a:p>
            <a:pPr marL="342900" indent="-342900">
              <a:lnSpc>
                <a:spcPct val="107000"/>
              </a:lnSpc>
              <a:spcAft>
                <a:spcPts val="800"/>
              </a:spcAft>
              <a:buFont typeface="Arial" panose="020B0604020202020204" pitchFamily="34" charset="0"/>
              <a:buChar char="•"/>
            </a:pPr>
            <a:r>
              <a:rPr lang="en-US" sz="2400" b="1" dirty="0"/>
              <a:t>Publications </a:t>
            </a:r>
            <a:endParaRPr lang="en-US" sz="2400" b="1" dirty="0" smtClean="0"/>
          </a:p>
          <a:p>
            <a:pPr marL="342900" indent="-342900">
              <a:lnSpc>
                <a:spcPct val="107000"/>
              </a:lnSpc>
              <a:spcAft>
                <a:spcPts val="800"/>
              </a:spcAft>
              <a:buFont typeface="Arial" panose="020B0604020202020204" pitchFamily="34" charset="0"/>
              <a:buChar char="•"/>
            </a:pPr>
            <a:r>
              <a:rPr lang="en-US" sz="2400" b="1" dirty="0" smtClean="0"/>
              <a:t>Projects </a:t>
            </a:r>
            <a:endParaRPr lang="en-US" sz="2400" dirty="0"/>
          </a:p>
          <a:p>
            <a:pPr>
              <a:lnSpc>
                <a:spcPct val="107000"/>
              </a:lnSpc>
              <a:spcAft>
                <a:spcPts val="800"/>
              </a:spcAft>
            </a:pPr>
            <a:endParaRPr lang="en-US" dirty="0" smtClean="0"/>
          </a:p>
          <a:p>
            <a:pPr marL="342900" indent="-342900">
              <a:lnSpc>
                <a:spcPct val="107000"/>
              </a:lnSpc>
              <a:spcAft>
                <a:spcPts val="800"/>
              </a:spcAft>
              <a:buFont typeface="Arial" panose="020B0604020202020204" pitchFamily="34" charset="0"/>
              <a:buChar char="•"/>
            </a:pPr>
            <a:endParaRPr lang="en-US" dirty="0"/>
          </a:p>
          <a:p>
            <a:pPr marL="342900" indent="-342900">
              <a:lnSpc>
                <a:spcPct val="107000"/>
              </a:lnSpc>
              <a:spcAft>
                <a:spcPts val="800"/>
              </a:spcAft>
              <a:buFont typeface="Arial" panose="020B0604020202020204" pitchFamily="34" charset="0"/>
              <a:buChar char="•"/>
            </a:pPr>
            <a:endParaRPr lang="en-US" dirty="0"/>
          </a:p>
          <a:p>
            <a:pPr marL="342900" indent="-342900">
              <a:lnSpc>
                <a:spcPct val="107000"/>
              </a:lnSpc>
              <a:spcAft>
                <a:spcPts val="800"/>
              </a:spcAft>
              <a:buFont typeface="Arial" panose="020B0604020202020204" pitchFamily="34" charset="0"/>
              <a:buChar char="•"/>
            </a:pPr>
            <a:endParaRPr lang="en-US" sz="2000" dirty="0">
              <a:solidFill>
                <a:srgbClr val="303D46"/>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67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2" y="252824"/>
            <a:ext cx="10724606" cy="5970289"/>
          </a:xfrm>
          <a:prstGeom prst="rect">
            <a:avLst/>
          </a:prstGeom>
        </p:spPr>
        <p:txBody>
          <a:bodyPr wrap="square">
            <a:spAutoFit/>
          </a:bodyPr>
          <a:lstStyle/>
          <a:p>
            <a:pPr>
              <a:lnSpc>
                <a:spcPct val="107000"/>
              </a:lnSpc>
              <a:spcAft>
                <a:spcPts val="800"/>
              </a:spcAft>
            </a:pPr>
            <a:r>
              <a:rPr lang="en-US" sz="2400" b="1" dirty="0">
                <a:latin typeface="Arial" panose="020B0604020202020204" pitchFamily="34" charset="0"/>
                <a:ea typeface="Times New Roman" panose="02020603050405020304" pitchFamily="18" charset="0"/>
                <a:cs typeface="Times New Roman" panose="02020603050405020304" pitchFamily="18" charset="0"/>
              </a:rPr>
              <a:t>Free Checklist for Resume Writing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Does your contact information section have all the must-have information?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Is your contact email professional? E.g.: </a:t>
            </a:r>
            <a:r>
              <a:rPr lang="en-US"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firstname+lastname@email.com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Are you using the right resume format?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Is your resume 1-2 pages?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include all the must-have sections in your resume?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list only the most relevant work experiences?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list achievements instead of responsibilities?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tailor your resume to the job ad you’re applying for?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mention the right amount of work experience in your resume?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list your education in your resume?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list all the right skills for the position you’re applying for?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Did you add any other important resume sections?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And finally, did you proof-read your resume? We’d recommend asking a friend or using software like </a:t>
            </a:r>
            <a:r>
              <a:rPr lang="en-US"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Grammarly</a:t>
            </a:r>
            <a:r>
              <a:rPr lang="en-US"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922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ume examples"/>
          <p:cNvPicPr/>
          <p:nvPr/>
        </p:nvPicPr>
        <p:blipFill>
          <a:blip r:embed="rId2">
            <a:extLst>
              <a:ext uri="{28A0092B-C50C-407E-A947-70E740481C1C}">
                <a14:useLocalDpi xmlns:a14="http://schemas.microsoft.com/office/drawing/2010/main" val="0"/>
              </a:ext>
            </a:extLst>
          </a:blip>
          <a:srcRect/>
          <a:stretch>
            <a:fillRect/>
          </a:stretch>
        </p:blipFill>
        <p:spPr bwMode="auto">
          <a:xfrm>
            <a:off x="0" y="-814931"/>
            <a:ext cx="8905468" cy="12014835"/>
          </a:xfrm>
          <a:prstGeom prst="rect">
            <a:avLst/>
          </a:prstGeom>
          <a:noFill/>
          <a:ln>
            <a:noFill/>
          </a:ln>
        </p:spPr>
      </p:pic>
    </p:spTree>
    <p:extLst>
      <p:ext uri="{BB962C8B-B14F-4D97-AF65-F5344CB8AC3E}">
        <p14:creationId xmlns:p14="http://schemas.microsoft.com/office/powerpoint/2010/main" val="3990330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005"/>
            <a:ext cx="10515600" cy="706029"/>
          </a:xfrm>
        </p:spPr>
        <p:txBody>
          <a:bodyPr>
            <a:normAutofit fontScale="90000"/>
          </a:bodyPr>
          <a:lstStyle/>
          <a:p>
            <a:r>
              <a:rPr lang="en-US" b="1" dirty="0"/>
              <a:t>A</a:t>
            </a:r>
            <a:r>
              <a:rPr lang="en-US" b="1" dirty="0" smtClean="0"/>
              <a:t> </a:t>
            </a:r>
            <a:r>
              <a:rPr lang="en-US" b="1" dirty="0"/>
              <a:t>Convincing Cover Letter</a:t>
            </a:r>
            <a:r>
              <a:rPr lang="en-US" dirty="0"/>
              <a:t/>
            </a:r>
            <a:br>
              <a:rPr lang="en-US" dirty="0"/>
            </a:br>
            <a:endParaRPr lang="en-US" dirty="0"/>
          </a:p>
        </p:txBody>
      </p:sp>
      <p:sp>
        <p:nvSpPr>
          <p:cNvPr id="3" name="TextBox 2"/>
          <p:cNvSpPr txBox="1"/>
          <p:nvPr/>
        </p:nvSpPr>
        <p:spPr>
          <a:xfrm>
            <a:off x="455276" y="927144"/>
            <a:ext cx="11154144" cy="800219"/>
          </a:xfrm>
          <a:prstGeom prst="rect">
            <a:avLst/>
          </a:prstGeom>
          <a:noFill/>
        </p:spPr>
        <p:txBody>
          <a:bodyPr wrap="none" rtlCol="0">
            <a:spAutoFit/>
          </a:bodyPr>
          <a:lstStyle/>
          <a:p>
            <a:pPr marL="285750" indent="-285750">
              <a:buFont typeface="Arial" panose="020B0604020202020204" pitchFamily="34" charset="0"/>
              <a:buChar char="•"/>
            </a:pPr>
            <a:r>
              <a:rPr lang="en-US" sz="2800" dirty="0"/>
              <a:t>Every job application consists of 2 parts - the resume and the cover letter</a:t>
            </a:r>
            <a:r>
              <a:rPr lang="en-US" sz="2800" dirty="0" smtClean="0"/>
              <a:t>.</a:t>
            </a:r>
          </a:p>
          <a:p>
            <a:endParaRPr lang="en-US" dirty="0"/>
          </a:p>
        </p:txBody>
      </p:sp>
      <p:sp>
        <p:nvSpPr>
          <p:cNvPr id="4" name="Rectangle 3"/>
          <p:cNvSpPr/>
          <p:nvPr/>
        </p:nvSpPr>
        <p:spPr>
          <a:xfrm>
            <a:off x="710896" y="1960063"/>
            <a:ext cx="10642904" cy="4335354"/>
          </a:xfrm>
          <a:prstGeom prst="rect">
            <a:avLst/>
          </a:prstGeom>
        </p:spPr>
        <p:txBody>
          <a:bodyPr wrap="square">
            <a:spAutoFit/>
          </a:bodyPr>
          <a:lstStyle/>
          <a:p>
            <a:pPr>
              <a:lnSpc>
                <a:spcPct val="107000"/>
              </a:lnSpc>
              <a:spcAft>
                <a:spcPts val="800"/>
              </a:spcAft>
            </a:pPr>
            <a:r>
              <a:rPr lang="en-US" sz="2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Here’s a format you could follow:</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Introduce yourself (and leave an impression)</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As a start, give a brief run-down on your work experience and mention why you’re interested in working for the company you’re applying for. You can also mention 1-2 of your top professional achievements to leave a good first impression.</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Explain how you’d excel at the job</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Identify the top 3 requirements in the job ad. Then, dedicate one paragraph to explaining how you fulfil each requirement. So for example, if the requirement is “Facebook Advertising Experience,” mention how you have done Facebook ads in the past and how you’ve excelled at it.</a:t>
            </a:r>
            <a:endParaRPr lang="en-US" sz="2000" dirty="0">
              <a:solidFill>
                <a:srgbClr val="303D4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Wrap it up and say thanks</a:t>
            </a:r>
            <a:r>
              <a:rPr lang="en-US" sz="20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Thank the reader for reading your cover letter and propose the next steps. For example, “If you’d like to know more about my experience with Project XYZ, I’d love to chat!”</a:t>
            </a:r>
            <a:endParaRPr lang="en-US" sz="2000" dirty="0">
              <a:solidFill>
                <a:srgbClr val="303D4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415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letter for resu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181" y="0"/>
            <a:ext cx="8865961" cy="7772400"/>
          </a:xfrm>
          <a:prstGeom prst="rect">
            <a:avLst/>
          </a:prstGeom>
          <a:noFill/>
          <a:ln>
            <a:noFill/>
          </a:ln>
        </p:spPr>
      </p:pic>
      <p:sp>
        <p:nvSpPr>
          <p:cNvPr id="3" name="Rectangle 2"/>
          <p:cNvSpPr/>
          <p:nvPr/>
        </p:nvSpPr>
        <p:spPr>
          <a:xfrm>
            <a:off x="9614263" y="2397523"/>
            <a:ext cx="2407024" cy="619272"/>
          </a:xfrm>
          <a:prstGeom prst="rect">
            <a:avLst/>
          </a:prstGeom>
        </p:spPr>
        <p:txBody>
          <a:bodyPr wrap="square">
            <a:spAutoFit/>
          </a:bodyPr>
          <a:lstStyle/>
          <a:p>
            <a:pPr>
              <a:lnSpc>
                <a:spcPct val="107000"/>
              </a:lnSpc>
            </a:pPr>
            <a:r>
              <a:rPr lang="en-US" sz="1600" dirty="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3"/>
              </a:rPr>
              <a:t>5+ cover letter </a:t>
            </a:r>
            <a:r>
              <a:rPr lang="en-US" sz="1600" dirty="0" smtClean="0">
                <a:solidFill>
                  <a:srgbClr val="1DBFAF"/>
                </a:solidFill>
                <a:latin typeface="Arial" panose="020B0604020202020204" pitchFamily="34" charset="0"/>
                <a:ea typeface="Times New Roman" panose="02020603050405020304" pitchFamily="18" charset="0"/>
                <a:cs typeface="Times New Roman" panose="02020603050405020304" pitchFamily="18" charset="0"/>
                <a:hlinkClick r:id="rId3"/>
              </a:rPr>
              <a:t>examples</a:t>
            </a:r>
            <a:r>
              <a:rPr lang="en-US" sz="16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7728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Rectangle 2"/>
          <p:cNvSpPr/>
          <p:nvPr/>
        </p:nvSpPr>
        <p:spPr>
          <a:xfrm>
            <a:off x="1402080" y="2570258"/>
            <a:ext cx="6096000" cy="646331"/>
          </a:xfrm>
          <a:prstGeom prst="rect">
            <a:avLst/>
          </a:prstGeom>
        </p:spPr>
        <p:txBody>
          <a:bodyPr>
            <a:spAutoFit/>
          </a:bodyPr>
          <a:lstStyle/>
          <a:p>
            <a:r>
              <a:rPr lang="en-US" dirty="0">
                <a:hlinkClick r:id="rId2"/>
              </a:rPr>
              <a:t>https://novoresume.com/career-blog/how-to-write-a-resume-guide</a:t>
            </a:r>
            <a:endParaRPr lang="en-US" dirty="0"/>
          </a:p>
        </p:txBody>
      </p:sp>
      <p:sp>
        <p:nvSpPr>
          <p:cNvPr id="4" name="TextBox 3"/>
          <p:cNvSpPr txBox="1"/>
          <p:nvPr/>
        </p:nvSpPr>
        <p:spPr>
          <a:xfrm>
            <a:off x="1018903" y="1690688"/>
            <a:ext cx="2553263" cy="369332"/>
          </a:xfrm>
          <a:prstGeom prst="rect">
            <a:avLst/>
          </a:prstGeom>
          <a:noFill/>
        </p:spPr>
        <p:txBody>
          <a:bodyPr wrap="none" rtlCol="0">
            <a:spAutoFit/>
          </a:bodyPr>
          <a:lstStyle/>
          <a:p>
            <a:r>
              <a:rPr lang="en-US" dirty="0" smtClean="0"/>
              <a:t>1. How to write a resume</a:t>
            </a:r>
            <a:endParaRPr lang="en-US" dirty="0"/>
          </a:p>
        </p:txBody>
      </p:sp>
    </p:spTree>
    <p:extLst>
      <p:ext uri="{BB962C8B-B14F-4D97-AF65-F5344CB8AC3E}">
        <p14:creationId xmlns:p14="http://schemas.microsoft.com/office/powerpoint/2010/main" val="389271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how to write a res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03" y="-4086752"/>
            <a:ext cx="13760245" cy="153931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0" y="1015778"/>
            <a:ext cx="3701143" cy="646331"/>
          </a:xfrm>
          <a:prstGeom prst="rect">
            <a:avLst/>
          </a:prstGeom>
        </p:spPr>
        <p:txBody>
          <a:bodyPr wrap="square">
            <a:spAutoFit/>
          </a:bodyPr>
          <a:lstStyle/>
          <a:p>
            <a:r>
              <a:rPr lang="en-US" dirty="0"/>
              <a:t>https://novoresume.com/career-blog/how-to-write-a-resume-guide</a:t>
            </a:r>
          </a:p>
        </p:txBody>
      </p:sp>
    </p:spTree>
    <p:extLst>
      <p:ext uri="{BB962C8B-B14F-4D97-AF65-F5344CB8AC3E}">
        <p14:creationId xmlns:p14="http://schemas.microsoft.com/office/powerpoint/2010/main" val="3597071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 a Curriculum Vitae (CV) for a Job Application</a:t>
            </a:r>
            <a:br>
              <a:rPr lang="en-US" dirty="0"/>
            </a:br>
            <a:endParaRPr lang="en-US" dirty="0"/>
          </a:p>
        </p:txBody>
      </p:sp>
    </p:spTree>
    <p:extLst>
      <p:ext uri="{BB962C8B-B14F-4D97-AF65-F5344CB8AC3E}">
        <p14:creationId xmlns:p14="http://schemas.microsoft.com/office/powerpoint/2010/main" val="1572448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934" y="6235728"/>
            <a:ext cx="4013984" cy="369332"/>
          </a:xfrm>
          <a:prstGeom prst="rect">
            <a:avLst/>
          </a:prstGeom>
        </p:spPr>
        <p:txBody>
          <a:bodyPr wrap="none">
            <a:spAutoFit/>
          </a:bodyPr>
          <a:lstStyle/>
          <a:p>
            <a:r>
              <a:rPr lang="en-US" dirty="0"/>
              <a:t>https://zety.com/blog/how-to-write-a-cv</a:t>
            </a:r>
          </a:p>
        </p:txBody>
      </p:sp>
      <p:sp>
        <p:nvSpPr>
          <p:cNvPr id="4" name="Rectangle 3"/>
          <p:cNvSpPr/>
          <p:nvPr/>
        </p:nvSpPr>
        <p:spPr>
          <a:xfrm>
            <a:off x="1197095" y="589564"/>
            <a:ext cx="8717614" cy="4955203"/>
          </a:xfrm>
          <a:prstGeom prst="rect">
            <a:avLst/>
          </a:prstGeom>
        </p:spPr>
        <p:txBody>
          <a:bodyPr wrap="square">
            <a:spAutoFit/>
          </a:bodyPr>
          <a:lstStyle/>
          <a:p>
            <a:r>
              <a:rPr lang="en-US" sz="2800" b="1" dirty="0">
                <a:solidFill>
                  <a:srgbClr val="233143"/>
                </a:solidFill>
                <a:latin typeface="HK Grotesk"/>
              </a:rPr>
              <a:t>Here’s how to write a CV:</a:t>
            </a:r>
            <a:endParaRPr lang="en-US" sz="2800" dirty="0">
              <a:solidFill>
                <a:srgbClr val="233143"/>
              </a:solidFill>
              <a:latin typeface="HK Grotesk"/>
            </a:endParaRPr>
          </a:p>
          <a:p>
            <a:r>
              <a:rPr lang="en-US" sz="2400" dirty="0">
                <a:solidFill>
                  <a:srgbClr val="233143"/>
                </a:solidFill>
                <a:latin typeface="HK Grotesk"/>
              </a:rPr>
              <a:t> </a:t>
            </a:r>
          </a:p>
          <a:p>
            <a:pPr>
              <a:buFont typeface="+mj-lt"/>
              <a:buAutoNum type="arabicPeriod"/>
            </a:pPr>
            <a:r>
              <a:rPr lang="en-US" sz="2400" dirty="0">
                <a:solidFill>
                  <a:srgbClr val="3983FA"/>
                </a:solidFill>
                <a:latin typeface="HK Grotesk"/>
                <a:hlinkClick r:id="rId2"/>
              </a:rPr>
              <a:t>Make sure you know when to use a CV</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3"/>
              </a:rPr>
              <a:t>Pick the best CV format</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4"/>
              </a:rPr>
              <a:t>Add your contact information the right way</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5"/>
              </a:rPr>
              <a:t>Start with a CV personal profile (CV summary or CV objective)</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6"/>
              </a:rPr>
              <a:t>List your relevant work experience &amp; key achievements</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7"/>
              </a:rPr>
              <a:t>Build your CV education section correctly</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8"/>
              </a:rPr>
              <a:t>Put relevant skills that fit the job opening</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9"/>
              </a:rPr>
              <a:t>Include additional CV sections to impress the recruiter</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10"/>
              </a:rPr>
              <a:t>Organize this all on a professional CV template</a:t>
            </a:r>
            <a:endParaRPr lang="en-US" sz="2400" dirty="0">
              <a:solidFill>
                <a:srgbClr val="233143"/>
              </a:solidFill>
              <a:latin typeface="HK Grotesk"/>
            </a:endParaRPr>
          </a:p>
          <a:p>
            <a:pPr>
              <a:buFont typeface="+mj-lt"/>
              <a:buAutoNum type="arabicPeriod"/>
            </a:pPr>
            <a:r>
              <a:rPr lang="en-US" sz="2400" dirty="0">
                <a:solidFill>
                  <a:srgbClr val="3983FA"/>
                </a:solidFill>
                <a:latin typeface="HK Grotesk"/>
                <a:hlinkClick r:id="rId11"/>
              </a:rPr>
              <a:t>Complement your CV with a cover letter</a:t>
            </a:r>
            <a:endParaRPr lang="en-US" sz="2400" b="0" i="0" dirty="0">
              <a:solidFill>
                <a:srgbClr val="233143"/>
              </a:solidFill>
              <a:effectLst/>
              <a:latin typeface="HK Grotesk"/>
            </a:endParaRPr>
          </a:p>
        </p:txBody>
      </p:sp>
    </p:spTree>
    <p:extLst>
      <p:ext uri="{BB962C8B-B14F-4D97-AF65-F5344CB8AC3E}">
        <p14:creationId xmlns:p14="http://schemas.microsoft.com/office/powerpoint/2010/main" val="2812593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Vitae Meaning </a:t>
            </a:r>
          </a:p>
        </p:txBody>
      </p:sp>
      <p:sp>
        <p:nvSpPr>
          <p:cNvPr id="3" name="Rectangle 2"/>
          <p:cNvSpPr/>
          <p:nvPr/>
        </p:nvSpPr>
        <p:spPr>
          <a:xfrm>
            <a:off x="1206136" y="1690688"/>
            <a:ext cx="9649098" cy="4832092"/>
          </a:xfrm>
          <a:prstGeom prst="rect">
            <a:avLst/>
          </a:prstGeom>
        </p:spPr>
        <p:txBody>
          <a:bodyPr wrap="square">
            <a:spAutoFit/>
          </a:bodyPr>
          <a:lstStyle/>
          <a:p>
            <a:pPr marL="285750" indent="-285750">
              <a:buFont typeface="Arial" panose="020B0604020202020204" pitchFamily="34" charset="0"/>
              <a:buChar char="•"/>
            </a:pPr>
            <a:r>
              <a:rPr lang="en-US" sz="2800" dirty="0"/>
              <a:t>A CV (short for the Latin phrase curriculum vitae, which means “course of life”) is a detailed document highlighting your professional and academic </a:t>
            </a:r>
            <a:r>
              <a:rPr lang="en-US" sz="2800" dirty="0" smtClean="0"/>
              <a:t>history</a:t>
            </a:r>
            <a:endParaRPr lang="en-US" sz="2800" dirty="0" smtClean="0">
              <a:solidFill>
                <a:srgbClr val="233143"/>
              </a:solidFill>
              <a:latin typeface="HK Grotesk"/>
            </a:endParaRPr>
          </a:p>
          <a:p>
            <a:pPr marL="285750" indent="-285750">
              <a:buFont typeface="Arial" panose="020B0604020202020204" pitchFamily="34" charset="0"/>
              <a:buChar char="•"/>
            </a:pPr>
            <a:r>
              <a:rPr lang="en-US" sz="2800" dirty="0" smtClean="0">
                <a:solidFill>
                  <a:srgbClr val="233143"/>
                </a:solidFill>
                <a:latin typeface="HK Grotesk"/>
              </a:rPr>
              <a:t>In </a:t>
            </a:r>
            <a:r>
              <a:rPr lang="en-US" sz="2800" dirty="0">
                <a:solidFill>
                  <a:srgbClr val="233143"/>
                </a:solidFill>
                <a:latin typeface="HK Grotesk"/>
              </a:rPr>
              <a:t>the US, Canada, and Australia, a CV is a document you use for academic purposes. </a:t>
            </a:r>
            <a:endParaRPr lang="en-US" sz="2800" dirty="0" smtClean="0">
              <a:solidFill>
                <a:srgbClr val="233143"/>
              </a:solidFill>
              <a:latin typeface="HK Grotesk"/>
            </a:endParaRPr>
          </a:p>
          <a:p>
            <a:pPr marL="285750" indent="-285750">
              <a:buFont typeface="Arial" panose="020B0604020202020204" pitchFamily="34" charset="0"/>
              <a:buChar char="•"/>
            </a:pPr>
            <a:r>
              <a:rPr lang="en-US" sz="2800" dirty="0" smtClean="0">
                <a:solidFill>
                  <a:srgbClr val="233143"/>
                </a:solidFill>
                <a:latin typeface="HK Grotesk"/>
              </a:rPr>
              <a:t>The </a:t>
            </a:r>
            <a:r>
              <a:rPr lang="en-US" sz="2800" dirty="0">
                <a:solidFill>
                  <a:srgbClr val="233143"/>
                </a:solidFill>
                <a:latin typeface="HK Grotesk"/>
              </a:rPr>
              <a:t>US </a:t>
            </a:r>
            <a:r>
              <a:rPr lang="en-US" sz="2800" dirty="0" smtClean="0">
                <a:solidFill>
                  <a:srgbClr val="3983FA"/>
                </a:solidFill>
                <a:latin typeface="HK Grotesk"/>
                <a:hlinkClick r:id="rId2"/>
              </a:rPr>
              <a:t>academic CV</a:t>
            </a:r>
            <a:r>
              <a:rPr lang="en-US" sz="2800" dirty="0">
                <a:solidFill>
                  <a:srgbClr val="233143"/>
                </a:solidFill>
                <a:latin typeface="HK Grotesk"/>
              </a:rPr>
              <a:t> outlines every detail of your scholarly career. </a:t>
            </a:r>
            <a:endParaRPr lang="en-US" sz="2800" dirty="0" smtClean="0">
              <a:solidFill>
                <a:srgbClr val="233143"/>
              </a:solidFill>
              <a:latin typeface="HK Grotesk"/>
            </a:endParaRPr>
          </a:p>
          <a:p>
            <a:pPr marL="285750" indent="-285750">
              <a:buFont typeface="Arial" panose="020B0604020202020204" pitchFamily="34" charset="0"/>
              <a:buChar char="•"/>
            </a:pPr>
            <a:r>
              <a:rPr lang="en-US" sz="2800" dirty="0" smtClean="0">
                <a:solidFill>
                  <a:srgbClr val="233143"/>
                </a:solidFill>
                <a:latin typeface="HK Grotesk"/>
              </a:rPr>
              <a:t>In </a:t>
            </a:r>
            <a:r>
              <a:rPr lang="en-US" sz="2800" dirty="0">
                <a:solidFill>
                  <a:srgbClr val="233143"/>
                </a:solidFill>
                <a:latin typeface="HK Grotesk"/>
              </a:rPr>
              <a:t>other </a:t>
            </a:r>
            <a:r>
              <a:rPr lang="en-US" sz="2800" dirty="0" smtClean="0">
                <a:solidFill>
                  <a:srgbClr val="233143"/>
                </a:solidFill>
                <a:latin typeface="HK Grotesk"/>
              </a:rPr>
              <a:t>countries</a:t>
            </a:r>
            <a:r>
              <a:rPr lang="en-US" sz="2800" dirty="0">
                <a:solidFill>
                  <a:srgbClr val="233143"/>
                </a:solidFill>
                <a:latin typeface="HK Grotesk"/>
              </a:rPr>
              <a:t>, CV is an equivalent of an American </a:t>
            </a:r>
            <a:r>
              <a:rPr lang="en-US" sz="2800" i="1" dirty="0">
                <a:solidFill>
                  <a:srgbClr val="233143"/>
                </a:solidFill>
                <a:latin typeface="HK Grotesk"/>
              </a:rPr>
              <a:t>resume</a:t>
            </a:r>
            <a:r>
              <a:rPr lang="en-US" sz="2800" dirty="0">
                <a:solidFill>
                  <a:srgbClr val="233143"/>
                </a:solidFill>
                <a:latin typeface="HK Grotesk"/>
              </a:rPr>
              <a:t>. </a:t>
            </a:r>
            <a:endParaRPr lang="en-US" sz="2800" dirty="0" smtClean="0">
              <a:solidFill>
                <a:srgbClr val="233143"/>
              </a:solidFill>
              <a:latin typeface="HK Grotesk"/>
            </a:endParaRPr>
          </a:p>
          <a:p>
            <a:pPr marL="285750" indent="-285750">
              <a:buFont typeface="Arial" panose="020B0604020202020204" pitchFamily="34" charset="0"/>
              <a:buChar char="•"/>
            </a:pPr>
            <a:r>
              <a:rPr lang="en-US" sz="2800" dirty="0"/>
              <a:t>You may be asked to submit a CV when applying for jobs in academia or a job outside the US. </a:t>
            </a:r>
          </a:p>
        </p:txBody>
      </p:sp>
    </p:spTree>
    <p:extLst>
      <p:ext uri="{BB962C8B-B14F-4D97-AF65-F5344CB8AC3E}">
        <p14:creationId xmlns:p14="http://schemas.microsoft.com/office/powerpoint/2010/main" val="3327985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0978"/>
          </a:xfrm>
        </p:spPr>
        <p:txBody>
          <a:bodyPr>
            <a:normAutofit fontScale="90000"/>
          </a:bodyPr>
          <a:lstStyle/>
          <a:p>
            <a:r>
              <a:rPr lang="en-US" dirty="0"/>
              <a:t>CVs typically include information like:</a:t>
            </a:r>
            <a:br>
              <a:rPr lang="en-US" dirty="0"/>
            </a:br>
            <a:endParaRPr lang="en-US" dirty="0"/>
          </a:p>
        </p:txBody>
      </p:sp>
      <p:sp>
        <p:nvSpPr>
          <p:cNvPr id="3" name="Rectangle 2"/>
          <p:cNvSpPr/>
          <p:nvPr/>
        </p:nvSpPr>
        <p:spPr>
          <a:xfrm>
            <a:off x="1454331" y="1650500"/>
            <a:ext cx="7467600" cy="3890489"/>
          </a:xfrm>
          <a:prstGeom prst="rect">
            <a:avLst/>
          </a:prstGeom>
        </p:spPr>
        <p:txBody>
          <a:bodyPr wrap="square">
            <a:spAutoFit/>
          </a:bodyPr>
          <a:lstStyle/>
          <a:p>
            <a:pPr>
              <a:lnSpc>
                <a:spcPct val="150000"/>
              </a:lnSpc>
              <a:buFont typeface="Arial" panose="020B0604020202020204" pitchFamily="34" charset="0"/>
              <a:buChar char="•"/>
            </a:pPr>
            <a:r>
              <a:rPr lang="en-US" sz="2800" dirty="0">
                <a:solidFill>
                  <a:srgbClr val="494949"/>
                </a:solidFill>
                <a:latin typeface="Avenir Next"/>
              </a:rPr>
              <a:t>Work experience</a:t>
            </a:r>
          </a:p>
          <a:p>
            <a:pPr>
              <a:lnSpc>
                <a:spcPct val="150000"/>
              </a:lnSpc>
              <a:buFont typeface="Arial" panose="020B0604020202020204" pitchFamily="34" charset="0"/>
              <a:buChar char="•"/>
            </a:pPr>
            <a:r>
              <a:rPr lang="en-US" sz="2800" dirty="0">
                <a:solidFill>
                  <a:srgbClr val="494949"/>
                </a:solidFill>
                <a:latin typeface="Avenir Next"/>
              </a:rPr>
              <a:t>Achievements and awards</a:t>
            </a:r>
          </a:p>
          <a:p>
            <a:pPr>
              <a:lnSpc>
                <a:spcPct val="150000"/>
              </a:lnSpc>
              <a:buFont typeface="Arial" panose="020B0604020202020204" pitchFamily="34" charset="0"/>
              <a:buChar char="•"/>
            </a:pPr>
            <a:r>
              <a:rPr lang="en-US" sz="2800" dirty="0">
                <a:solidFill>
                  <a:srgbClr val="494949"/>
                </a:solidFill>
                <a:latin typeface="Avenir Next"/>
              </a:rPr>
              <a:t>Scholarships or grants you’ve earned</a:t>
            </a:r>
          </a:p>
          <a:p>
            <a:pPr>
              <a:lnSpc>
                <a:spcPct val="150000"/>
              </a:lnSpc>
              <a:buFont typeface="Arial" panose="020B0604020202020204" pitchFamily="34" charset="0"/>
              <a:buChar char="•"/>
            </a:pPr>
            <a:r>
              <a:rPr lang="en-US" sz="2800" dirty="0">
                <a:solidFill>
                  <a:srgbClr val="494949"/>
                </a:solidFill>
                <a:latin typeface="Avenir Next"/>
              </a:rPr>
              <a:t>Academic coursework</a:t>
            </a:r>
          </a:p>
          <a:p>
            <a:pPr>
              <a:lnSpc>
                <a:spcPct val="150000"/>
              </a:lnSpc>
              <a:buFont typeface="Arial" panose="020B0604020202020204" pitchFamily="34" charset="0"/>
              <a:buChar char="•"/>
            </a:pPr>
            <a:r>
              <a:rPr lang="en-US" sz="2800" dirty="0">
                <a:solidFill>
                  <a:srgbClr val="494949"/>
                </a:solidFill>
                <a:latin typeface="Avenir Next"/>
              </a:rPr>
              <a:t>Research projects</a:t>
            </a:r>
          </a:p>
          <a:p>
            <a:pPr>
              <a:lnSpc>
                <a:spcPct val="150000"/>
              </a:lnSpc>
              <a:buFont typeface="Arial" panose="020B0604020202020204" pitchFamily="34" charset="0"/>
              <a:buChar char="•"/>
            </a:pPr>
            <a:r>
              <a:rPr lang="en-US" sz="2800" dirty="0">
                <a:solidFill>
                  <a:srgbClr val="494949"/>
                </a:solidFill>
                <a:latin typeface="Avenir Next"/>
              </a:rPr>
              <a:t>Publications of your work</a:t>
            </a:r>
            <a:endParaRPr lang="en-US" sz="2800" b="0" i="0" dirty="0">
              <a:solidFill>
                <a:srgbClr val="494949"/>
              </a:solidFill>
              <a:effectLst/>
              <a:latin typeface="Avenir Next"/>
            </a:endParaRPr>
          </a:p>
        </p:txBody>
      </p:sp>
    </p:spTree>
    <p:extLst>
      <p:ext uri="{BB962C8B-B14F-4D97-AF65-F5344CB8AC3E}">
        <p14:creationId xmlns:p14="http://schemas.microsoft.com/office/powerpoint/2010/main" val="4154802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519544"/>
            <a:ext cx="10224655" cy="4955203"/>
          </a:xfrm>
          <a:prstGeom prst="rect">
            <a:avLst/>
          </a:prstGeom>
        </p:spPr>
        <p:txBody>
          <a:bodyPr wrap="square">
            <a:spAutoFit/>
          </a:bodyPr>
          <a:lstStyle/>
          <a:p>
            <a:r>
              <a:rPr lang="en-US" sz="3600" b="1" dirty="0">
                <a:solidFill>
                  <a:srgbClr val="233143"/>
                </a:solidFill>
                <a:latin typeface="HK Grotesk"/>
              </a:rPr>
              <a:t>Sample CV Format</a:t>
            </a:r>
            <a:endParaRPr lang="en-US" sz="3600" dirty="0">
              <a:solidFill>
                <a:srgbClr val="233143"/>
              </a:solidFill>
              <a:latin typeface="HK Grotesk"/>
            </a:endParaRPr>
          </a:p>
          <a:p>
            <a:r>
              <a:rPr lang="en-US" sz="2800" dirty="0">
                <a:solidFill>
                  <a:srgbClr val="233143"/>
                </a:solidFill>
                <a:latin typeface="HK Grotesk"/>
              </a:rPr>
              <a:t> </a:t>
            </a:r>
          </a:p>
          <a:p>
            <a:pPr>
              <a:lnSpc>
                <a:spcPct val="150000"/>
              </a:lnSpc>
              <a:buFont typeface="+mj-lt"/>
              <a:buAutoNum type="arabicPeriod"/>
            </a:pPr>
            <a:r>
              <a:rPr lang="en-US" sz="2800" dirty="0" smtClean="0">
                <a:solidFill>
                  <a:srgbClr val="233143"/>
                </a:solidFill>
                <a:latin typeface="HK Grotesk"/>
              </a:rPr>
              <a:t>CV Header with Contact Information</a:t>
            </a:r>
          </a:p>
          <a:p>
            <a:pPr>
              <a:lnSpc>
                <a:spcPct val="150000"/>
              </a:lnSpc>
              <a:buFont typeface="+mj-lt"/>
              <a:buAutoNum type="arabicPeriod"/>
            </a:pPr>
            <a:r>
              <a:rPr lang="en-US" sz="2800" dirty="0" smtClean="0">
                <a:solidFill>
                  <a:srgbClr val="233143"/>
                </a:solidFill>
                <a:latin typeface="HK Grotesk"/>
              </a:rPr>
              <a:t>Personal </a:t>
            </a:r>
            <a:r>
              <a:rPr lang="en-US" sz="2800" dirty="0">
                <a:solidFill>
                  <a:srgbClr val="233143"/>
                </a:solidFill>
                <a:latin typeface="HK Grotesk"/>
              </a:rPr>
              <a:t>Profile: CV Objective or CV Summary</a:t>
            </a:r>
          </a:p>
          <a:p>
            <a:pPr>
              <a:lnSpc>
                <a:spcPct val="150000"/>
              </a:lnSpc>
              <a:buFont typeface="+mj-lt"/>
              <a:buAutoNum type="arabicPeriod"/>
            </a:pPr>
            <a:r>
              <a:rPr lang="en-US" sz="2800" dirty="0">
                <a:solidFill>
                  <a:srgbClr val="233143"/>
                </a:solidFill>
                <a:latin typeface="HK Grotesk"/>
              </a:rPr>
              <a:t>Work Experience</a:t>
            </a:r>
          </a:p>
          <a:p>
            <a:pPr>
              <a:lnSpc>
                <a:spcPct val="150000"/>
              </a:lnSpc>
              <a:buFont typeface="+mj-lt"/>
              <a:buAutoNum type="arabicPeriod"/>
            </a:pPr>
            <a:r>
              <a:rPr lang="en-US" sz="2800" dirty="0">
                <a:solidFill>
                  <a:srgbClr val="233143"/>
                </a:solidFill>
                <a:latin typeface="HK Grotesk"/>
              </a:rPr>
              <a:t>Education</a:t>
            </a:r>
          </a:p>
          <a:p>
            <a:pPr>
              <a:lnSpc>
                <a:spcPct val="150000"/>
              </a:lnSpc>
              <a:buFont typeface="+mj-lt"/>
              <a:buAutoNum type="arabicPeriod"/>
            </a:pPr>
            <a:r>
              <a:rPr lang="en-US" sz="2800" dirty="0">
                <a:solidFill>
                  <a:srgbClr val="233143"/>
                </a:solidFill>
                <a:latin typeface="HK Grotesk"/>
              </a:rPr>
              <a:t>Skills</a:t>
            </a:r>
          </a:p>
          <a:p>
            <a:pPr>
              <a:lnSpc>
                <a:spcPct val="150000"/>
              </a:lnSpc>
              <a:buFont typeface="+mj-lt"/>
              <a:buAutoNum type="arabicPeriod"/>
            </a:pPr>
            <a:r>
              <a:rPr lang="en-US" sz="2800" dirty="0" smtClean="0">
                <a:solidFill>
                  <a:srgbClr val="233143"/>
                </a:solidFill>
                <a:latin typeface="HK Grotesk"/>
              </a:rPr>
              <a:t>Additional Sections</a:t>
            </a:r>
            <a:endParaRPr lang="en-US" sz="2800" b="0" i="0" dirty="0">
              <a:solidFill>
                <a:srgbClr val="233143"/>
              </a:solidFill>
              <a:effectLst/>
              <a:latin typeface="HK Grotesk"/>
            </a:endParaRPr>
          </a:p>
        </p:txBody>
      </p:sp>
    </p:spTree>
    <p:extLst>
      <p:ext uri="{BB962C8B-B14F-4D97-AF65-F5344CB8AC3E}">
        <p14:creationId xmlns:p14="http://schemas.microsoft.com/office/powerpoint/2010/main" val="114064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t>
            </a:r>
            <a:r>
              <a:rPr lang="en-US" b="1" dirty="0" smtClean="0"/>
              <a:t>he </a:t>
            </a:r>
            <a:r>
              <a:rPr lang="en-US" b="1" dirty="0"/>
              <a:t>gold CV formatting rules</a:t>
            </a:r>
          </a:p>
        </p:txBody>
      </p:sp>
      <p:sp>
        <p:nvSpPr>
          <p:cNvPr id="3" name="Rectangle 2"/>
          <p:cNvSpPr/>
          <p:nvPr/>
        </p:nvSpPr>
        <p:spPr>
          <a:xfrm>
            <a:off x="838200" y="1690687"/>
            <a:ext cx="10861964" cy="5140381"/>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sz="2000" b="1"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1. </a:t>
            </a:r>
            <a:r>
              <a:rPr lang="en-US" sz="2800" b="1"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Choose </a:t>
            </a:r>
            <a:r>
              <a:rPr lang="en-US" sz="28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clear, legible fonts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Go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for one of the standard </a:t>
            </a:r>
            <a:r>
              <a:rPr lang="en-US" sz="2400" u="sng" dirty="0">
                <a:solidFill>
                  <a:srgbClr val="3983FA"/>
                </a:solidFill>
                <a:latin typeface="Arial" panose="020B0604020202020204" pitchFamily="34" charset="0"/>
                <a:ea typeface="Times New Roman" panose="02020603050405020304" pitchFamily="18" charset="0"/>
                <a:cs typeface="Times New Roman" panose="02020603050405020304" pitchFamily="18" charset="0"/>
                <a:hlinkClick r:id="rId2"/>
              </a:rPr>
              <a:t>CV typefaces</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Arial, Tahoma, or Helvetica if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you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prefer sans-serif fonts, and Times New Roman or Bookman Old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Style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if serif fonts are your usual pick.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Use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11 to 12 </a:t>
            </a:r>
            <a:r>
              <a:rPr lang="en-US" sz="2400" dirty="0" err="1">
                <a:solidFill>
                  <a:srgbClr val="233143"/>
                </a:solidFill>
                <a:latin typeface="Arial" panose="020B0604020202020204" pitchFamily="34" charset="0"/>
                <a:ea typeface="Times New Roman" panose="02020603050405020304" pitchFamily="18" charset="0"/>
                <a:cs typeface="Times New Roman" panose="02020603050405020304" pitchFamily="18" charset="0"/>
              </a:rPr>
              <a:t>pt</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font size and single spacing. For your name and section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titles</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pick 14 to 16 </a:t>
            </a:r>
            <a:r>
              <a:rPr lang="en-US" sz="2400" dirty="0" err="1">
                <a:solidFill>
                  <a:srgbClr val="233143"/>
                </a:solidFill>
                <a:latin typeface="Arial" panose="020B0604020202020204" pitchFamily="34" charset="0"/>
                <a:ea typeface="Times New Roman" panose="02020603050405020304" pitchFamily="18" charset="0"/>
                <a:cs typeface="Times New Roman" panose="02020603050405020304" pitchFamily="18" charset="0"/>
              </a:rPr>
              <a:t>pt</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font size.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2</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Be </a:t>
            </a:r>
            <a:r>
              <a:rPr lang="en-US" sz="24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consistent with your CV layout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Set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one-inch margins for all four sides.</a:t>
            </a:r>
            <a:b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b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Make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sure your CV headings are uniform—make them larger and in bold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but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go easy on italics and underlining.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Stick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to a single dates format on your CV: for example 11-2017, or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November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2017.</a:t>
            </a:r>
            <a:b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118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gold CV formatting rules</a:t>
            </a:r>
            <a:endParaRPr lang="en-US" dirty="0"/>
          </a:p>
        </p:txBody>
      </p:sp>
      <p:sp>
        <p:nvSpPr>
          <p:cNvPr id="3" name="Rectangle 2"/>
          <p:cNvSpPr/>
          <p:nvPr/>
        </p:nvSpPr>
        <p:spPr>
          <a:xfrm>
            <a:off x="838200" y="1690687"/>
            <a:ext cx="10515600" cy="417575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3"/>
              <a:tabLst>
                <a:tab pos="457200" algn="l"/>
              </a:tabLst>
            </a:pPr>
            <a:r>
              <a:rPr lang="en-US" sz="28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Don’t cram your CV with gimmicky graphics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Less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is more.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White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space is your friend—recruiters need some breathing room!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Char char="-"/>
            </a:pP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Plus</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most of the time, after you send out your CV, it’s going to be printed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pP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in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black ink on white paper. Too many graphics might make it illegible.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r>
              <a:rPr lang="en-US" sz="28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Get photos off of your CV</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Unless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you’re explicitly asked to include your photograph in the job ad.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If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so—make sure to use a professional looking picture, but not as stiff as </a:t>
            </a:r>
            <a:endPar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233143"/>
                </a:solidFill>
                <a:latin typeface="Arial" panose="020B0604020202020204" pitchFamily="34" charset="0"/>
                <a:ea typeface="Times New Roman" panose="02020603050405020304" pitchFamily="18" charset="0"/>
                <a:cs typeface="Times New Roman" panose="02020603050405020304" pitchFamily="18" charset="0"/>
              </a:rPr>
              <a:t>  an </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ID photo.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03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gold CV formatting rules</a:t>
            </a:r>
            <a:endParaRPr lang="en-US" dirty="0"/>
          </a:p>
        </p:txBody>
      </p:sp>
      <p:sp>
        <p:nvSpPr>
          <p:cNvPr id="3" name="Rectangle 2"/>
          <p:cNvSpPr/>
          <p:nvPr/>
        </p:nvSpPr>
        <p:spPr>
          <a:xfrm>
            <a:off x="838199" y="1246909"/>
            <a:ext cx="10903527" cy="5295424"/>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tabLst>
                <a:tab pos="457200" algn="l"/>
              </a:tabLst>
            </a:pPr>
            <a:r>
              <a:rPr lang="en-US" sz="28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Make your CV brief and relevant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Don’t be one of those candidates stuck in the nineties who think they have to include every single detail about their lives on their CVs.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Hiring, nowadays, is one hell of a hectic business. Nobody’s got the time to care for what high school you’ve attended or to read 10+ bullet point descriptions of past jobs. We’ll get to that later 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Pro Tip</a:t>
            </a: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r>
              <a:rPr lang="en-US" sz="2400" i="1"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Once you’ve finished writing, save your CV in PDF to make sure your CV layout stays intact. But pay close attention to the job description. Some employers won’t accept a PDF CV. If such is the case, send your CV in Word.</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23314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952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8" y="436418"/>
            <a:ext cx="11222182" cy="5324535"/>
          </a:xfrm>
          <a:prstGeom prst="rect">
            <a:avLst/>
          </a:prstGeom>
        </p:spPr>
        <p:txBody>
          <a:bodyPr wrap="square">
            <a:spAutoFit/>
          </a:bodyPr>
          <a:lstStyle/>
          <a:p>
            <a:r>
              <a:rPr lang="en-US" sz="3600" b="1" dirty="0">
                <a:solidFill>
                  <a:srgbClr val="233143"/>
                </a:solidFill>
                <a:latin typeface="HK Grotesk"/>
              </a:rPr>
              <a:t>How to Format a CV?</a:t>
            </a:r>
            <a:endParaRPr lang="en-US" sz="3600" dirty="0">
              <a:solidFill>
                <a:srgbClr val="233143"/>
              </a:solidFill>
              <a:latin typeface="HK Grotesk"/>
            </a:endParaRPr>
          </a:p>
          <a:p>
            <a:r>
              <a:rPr lang="en-US" sz="2400" dirty="0">
                <a:solidFill>
                  <a:srgbClr val="233143"/>
                </a:solidFill>
                <a:latin typeface="HK Grotesk"/>
              </a:rPr>
              <a:t> </a:t>
            </a:r>
          </a:p>
          <a:p>
            <a:pPr>
              <a:buFont typeface="+mj-lt"/>
              <a:buAutoNum type="arabicPeriod"/>
            </a:pPr>
            <a:r>
              <a:rPr lang="en-US" sz="2800" dirty="0">
                <a:solidFill>
                  <a:srgbClr val="233143"/>
                </a:solidFill>
                <a:latin typeface="HK Grotesk"/>
              </a:rPr>
              <a:t>Set one-inch margins on all sides.</a:t>
            </a:r>
          </a:p>
          <a:p>
            <a:pPr>
              <a:buFont typeface="+mj-lt"/>
              <a:buAutoNum type="arabicPeriod"/>
            </a:pPr>
            <a:r>
              <a:rPr lang="en-US" sz="2800" dirty="0">
                <a:solidFill>
                  <a:srgbClr val="233143"/>
                </a:solidFill>
                <a:latin typeface="HK Grotesk"/>
              </a:rPr>
              <a:t>Use 1.0 or 1.15 line spacing.</a:t>
            </a:r>
          </a:p>
          <a:p>
            <a:pPr>
              <a:buFont typeface="+mj-lt"/>
              <a:buAutoNum type="arabicPeriod"/>
            </a:pPr>
            <a:r>
              <a:rPr lang="en-US" sz="2800" dirty="0">
                <a:solidFill>
                  <a:srgbClr val="233143"/>
                </a:solidFill>
                <a:latin typeface="HK Grotesk"/>
              </a:rPr>
              <a:t>Pick a </a:t>
            </a:r>
            <a:r>
              <a:rPr lang="en-US" sz="2800" dirty="0">
                <a:solidFill>
                  <a:srgbClr val="3983FA"/>
                </a:solidFill>
                <a:latin typeface="HK Grotesk"/>
                <a:hlinkClick r:id="rId2"/>
              </a:rPr>
              <a:t>good font for a CV</a:t>
            </a:r>
            <a:r>
              <a:rPr lang="en-US" sz="2800" dirty="0">
                <a:solidFill>
                  <a:srgbClr val="233143"/>
                </a:solidFill>
                <a:latin typeface="HK Grotesk"/>
              </a:rPr>
              <a:t> and stick to it on the whole document.</a:t>
            </a:r>
          </a:p>
          <a:p>
            <a:pPr>
              <a:buFont typeface="+mj-lt"/>
              <a:buAutoNum type="arabicPeriod"/>
            </a:pPr>
            <a:r>
              <a:rPr lang="en-US" sz="2800" dirty="0">
                <a:solidFill>
                  <a:srgbClr val="233143"/>
                </a:solidFill>
                <a:latin typeface="HK Grotesk"/>
              </a:rPr>
              <a:t>Create a </a:t>
            </a:r>
            <a:r>
              <a:rPr lang="en-US" sz="2800" dirty="0">
                <a:solidFill>
                  <a:srgbClr val="3983FA"/>
                </a:solidFill>
                <a:latin typeface="HK Grotesk"/>
                <a:hlinkClick r:id="rId3"/>
              </a:rPr>
              <a:t>professional CV header format</a:t>
            </a:r>
            <a:r>
              <a:rPr lang="en-US" sz="2800" dirty="0">
                <a:solidFill>
                  <a:srgbClr val="233143"/>
                </a:solidFill>
                <a:latin typeface="HK Grotesk"/>
              </a:rPr>
              <a:t> for your contact details.</a:t>
            </a:r>
          </a:p>
          <a:p>
            <a:pPr>
              <a:buFont typeface="+mj-lt"/>
              <a:buAutoNum type="arabicPeriod"/>
            </a:pPr>
            <a:r>
              <a:rPr lang="en-US" sz="2800" dirty="0">
                <a:solidFill>
                  <a:srgbClr val="233143"/>
                </a:solidFill>
                <a:latin typeface="HK Grotesk"/>
              </a:rPr>
              <a:t>Divide your CV into legible sections: Contact Information, Personal Statement, Work Experience, Education, Skills, Additional Information.</a:t>
            </a:r>
          </a:p>
          <a:p>
            <a:pPr>
              <a:buFont typeface="+mj-lt"/>
              <a:buAutoNum type="arabicPeriod"/>
            </a:pPr>
            <a:r>
              <a:rPr lang="en-US" sz="2800" dirty="0">
                <a:solidFill>
                  <a:srgbClr val="233143"/>
                </a:solidFill>
                <a:latin typeface="HK Grotesk"/>
              </a:rPr>
              <a:t>Make section headings slightly larger than the rest of the contents.</a:t>
            </a:r>
          </a:p>
          <a:p>
            <a:pPr>
              <a:buFont typeface="+mj-lt"/>
              <a:buAutoNum type="arabicPeriod"/>
            </a:pPr>
            <a:r>
              <a:rPr lang="en-US" sz="2800" dirty="0">
                <a:solidFill>
                  <a:srgbClr val="233143"/>
                </a:solidFill>
                <a:latin typeface="HK Grotesk"/>
              </a:rPr>
              <a:t>Add a blank line before and after each heading.</a:t>
            </a:r>
          </a:p>
          <a:p>
            <a:pPr>
              <a:buFont typeface="+mj-lt"/>
              <a:buAutoNum type="arabicPeriod"/>
            </a:pPr>
            <a:r>
              <a:rPr lang="en-US" sz="2800" dirty="0">
                <a:solidFill>
                  <a:srgbClr val="3983FA"/>
                </a:solidFill>
                <a:latin typeface="HK Grotesk"/>
                <a:hlinkClick r:id="rId4"/>
              </a:rPr>
              <a:t>Save your CV in PDF</a:t>
            </a:r>
            <a:r>
              <a:rPr lang="en-US" sz="2800" dirty="0">
                <a:solidFill>
                  <a:srgbClr val="233143"/>
                </a:solidFill>
                <a:latin typeface="HK Grotesk"/>
              </a:rPr>
              <a:t> to keep your formatting intact.</a:t>
            </a:r>
            <a:endParaRPr lang="en-US" sz="2800" b="0" i="0" dirty="0">
              <a:solidFill>
                <a:srgbClr val="233143"/>
              </a:solidFill>
              <a:effectLst/>
              <a:latin typeface="HK Grotesk"/>
            </a:endParaRPr>
          </a:p>
        </p:txBody>
      </p:sp>
    </p:spTree>
    <p:extLst>
      <p:ext uri="{BB962C8B-B14F-4D97-AF65-F5344CB8AC3E}">
        <p14:creationId xmlns:p14="http://schemas.microsoft.com/office/powerpoint/2010/main" val="248196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965873" cy="1131166"/>
          </a:xfrm>
        </p:spPr>
        <p:txBody>
          <a:bodyPr>
            <a:normAutofit fontScale="90000"/>
          </a:bodyPr>
          <a:lstStyle/>
          <a:p>
            <a:r>
              <a:rPr lang="en-US" b="1" dirty="0" smtClean="0"/>
              <a:t/>
            </a:r>
            <a:br>
              <a:rPr lang="en-US" b="1" dirty="0" smtClean="0"/>
            </a:br>
            <a:r>
              <a:rPr lang="en-US" sz="4000" b="1" dirty="0" smtClean="0"/>
              <a:t>The </a:t>
            </a:r>
            <a:r>
              <a:rPr lang="en-US" sz="4000" b="1" dirty="0"/>
              <a:t>Structure of a Standard Chronological CV Template</a:t>
            </a:r>
            <a:r>
              <a:rPr lang="en-US" dirty="0"/>
              <a:t/>
            </a:r>
            <a:br>
              <a:rPr lang="en-US" dirty="0"/>
            </a:br>
            <a:r>
              <a:rPr lang="en-US" dirty="0"/>
              <a:t> </a:t>
            </a:r>
            <a:br>
              <a:rPr lang="en-US" dirty="0"/>
            </a:br>
            <a:endParaRPr lang="en-US" dirty="0"/>
          </a:p>
        </p:txBody>
      </p:sp>
      <p:sp>
        <p:nvSpPr>
          <p:cNvPr id="4" name="Rectangle 3"/>
          <p:cNvSpPr/>
          <p:nvPr/>
        </p:nvSpPr>
        <p:spPr>
          <a:xfrm>
            <a:off x="838198" y="1496293"/>
            <a:ext cx="10965873" cy="5262979"/>
          </a:xfrm>
          <a:prstGeom prst="rect">
            <a:avLst/>
          </a:prstGeom>
        </p:spPr>
        <p:txBody>
          <a:bodyPr wrap="square">
            <a:spAutoFit/>
          </a:bodyPr>
          <a:lstStyle/>
          <a:p>
            <a:r>
              <a:rPr lang="en-US" dirty="0">
                <a:solidFill>
                  <a:srgbClr val="233143"/>
                </a:solidFill>
                <a:latin typeface="HK Grotesk"/>
              </a:rPr>
              <a:t>1. </a:t>
            </a:r>
            <a:r>
              <a:rPr lang="en-US" sz="2800" dirty="0">
                <a:solidFill>
                  <a:srgbClr val="3983FA"/>
                </a:solidFill>
                <a:latin typeface="HK Grotesk"/>
                <a:hlinkClick r:id="rId2"/>
              </a:rPr>
              <a:t>Contact Information</a:t>
            </a:r>
            <a:endParaRPr lang="en-US" sz="2800" dirty="0">
              <a:solidFill>
                <a:srgbClr val="233143"/>
              </a:solidFill>
              <a:latin typeface="HK Grotesk"/>
            </a:endParaRPr>
          </a:p>
          <a:p>
            <a:r>
              <a:rPr lang="en-US" sz="2000" dirty="0">
                <a:solidFill>
                  <a:srgbClr val="233143"/>
                </a:solidFill>
                <a:latin typeface="HK Grotesk"/>
              </a:rPr>
              <a:t> </a:t>
            </a:r>
            <a:endParaRPr lang="en-US" sz="2000" dirty="0" smtClean="0">
              <a:solidFill>
                <a:srgbClr val="233143"/>
              </a:solidFill>
              <a:latin typeface="HK Grotesk"/>
            </a:endParaRPr>
          </a:p>
          <a:p>
            <a:pPr>
              <a:buFont typeface="Arial" panose="020B0604020202020204" pitchFamily="34" charset="0"/>
              <a:buChar char="•"/>
            </a:pPr>
            <a:r>
              <a:rPr lang="en-US" sz="2000" dirty="0" smtClean="0">
                <a:solidFill>
                  <a:srgbClr val="233143"/>
                </a:solidFill>
                <a:latin typeface="HK Grotesk"/>
              </a:rPr>
              <a:t>Full name  </a:t>
            </a:r>
          </a:p>
          <a:p>
            <a:pPr>
              <a:buFont typeface="Arial" panose="020B0604020202020204" pitchFamily="34" charset="0"/>
              <a:buChar char="•"/>
            </a:pPr>
            <a:r>
              <a:rPr lang="en-US" sz="2000" dirty="0" smtClean="0">
                <a:solidFill>
                  <a:srgbClr val="3983FA"/>
                </a:solidFill>
                <a:latin typeface="HK Grotesk"/>
                <a:hlinkClick r:id="rId3"/>
              </a:rPr>
              <a:t>Professional title</a:t>
            </a:r>
            <a:endParaRPr lang="en-US" sz="2000" dirty="0" smtClean="0">
              <a:solidFill>
                <a:srgbClr val="233143"/>
              </a:solidFill>
              <a:latin typeface="HK Grotesk"/>
            </a:endParaRPr>
          </a:p>
          <a:p>
            <a:pPr>
              <a:buFont typeface="Arial" panose="020B0604020202020204" pitchFamily="34" charset="0"/>
              <a:buChar char="•"/>
            </a:pPr>
            <a:r>
              <a:rPr lang="en-US" sz="2000" dirty="0" smtClean="0">
                <a:solidFill>
                  <a:srgbClr val="233143"/>
                </a:solidFill>
                <a:latin typeface="HK Grotesk"/>
              </a:rPr>
              <a:t>Email address</a:t>
            </a:r>
          </a:p>
          <a:p>
            <a:pPr>
              <a:buFont typeface="Arial" panose="020B0604020202020204" pitchFamily="34" charset="0"/>
              <a:buChar char="•"/>
            </a:pPr>
            <a:r>
              <a:rPr lang="en-US" sz="2000" dirty="0" smtClean="0">
                <a:solidFill>
                  <a:srgbClr val="233143"/>
                </a:solidFill>
                <a:latin typeface="HK Grotesk"/>
              </a:rPr>
              <a:t>Phone </a:t>
            </a:r>
            <a:r>
              <a:rPr lang="en-US" sz="2000" dirty="0">
                <a:solidFill>
                  <a:srgbClr val="233143"/>
                </a:solidFill>
                <a:latin typeface="HK Grotesk"/>
              </a:rPr>
              <a:t>number</a:t>
            </a:r>
          </a:p>
          <a:p>
            <a:pPr>
              <a:buFont typeface="Arial" panose="020B0604020202020204" pitchFamily="34" charset="0"/>
              <a:buChar char="•"/>
            </a:pPr>
            <a:r>
              <a:rPr lang="en-US" sz="2000" dirty="0">
                <a:solidFill>
                  <a:srgbClr val="3983FA"/>
                </a:solidFill>
                <a:latin typeface="HK Grotesk"/>
                <a:hlinkClick r:id="rId4"/>
              </a:rPr>
              <a:t>LinkedIn profile</a:t>
            </a:r>
            <a:endParaRPr lang="en-US" sz="2000" dirty="0">
              <a:solidFill>
                <a:srgbClr val="233143"/>
              </a:solidFill>
              <a:latin typeface="HK Grotesk"/>
            </a:endParaRPr>
          </a:p>
          <a:p>
            <a:pPr>
              <a:buFont typeface="Arial" panose="020B0604020202020204" pitchFamily="34" charset="0"/>
              <a:buChar char="•"/>
            </a:pPr>
            <a:r>
              <a:rPr lang="en-US" sz="2000" dirty="0">
                <a:solidFill>
                  <a:srgbClr val="233143"/>
                </a:solidFill>
                <a:latin typeface="HK Grotesk"/>
              </a:rPr>
              <a:t>Home </a:t>
            </a:r>
            <a:r>
              <a:rPr lang="en-US" sz="2000" dirty="0" smtClean="0">
                <a:solidFill>
                  <a:srgbClr val="233143"/>
                </a:solidFill>
                <a:latin typeface="HK Grotesk"/>
              </a:rPr>
              <a:t>address</a:t>
            </a:r>
          </a:p>
          <a:p>
            <a:endParaRPr lang="en-US" sz="2000" b="0" i="0" dirty="0" smtClean="0">
              <a:solidFill>
                <a:srgbClr val="233143"/>
              </a:solidFill>
              <a:effectLst/>
              <a:latin typeface="HK Grotesk"/>
            </a:endParaRPr>
          </a:p>
          <a:p>
            <a:r>
              <a:rPr lang="en-US" sz="2800" b="1" dirty="0" smtClean="0"/>
              <a:t>2. Personal </a:t>
            </a:r>
            <a:r>
              <a:rPr lang="en-US" sz="2800" b="1" dirty="0"/>
              <a:t>Statement (</a:t>
            </a:r>
            <a:r>
              <a:rPr lang="en-US" sz="2800" b="1" dirty="0">
                <a:hlinkClick r:id="rId5"/>
              </a:rPr>
              <a:t>Summary</a:t>
            </a:r>
            <a:r>
              <a:rPr lang="en-US" sz="2800" b="1" dirty="0"/>
              <a:t> or </a:t>
            </a:r>
            <a:r>
              <a:rPr lang="en-US" sz="2800" b="1" dirty="0">
                <a:hlinkClick r:id="rId6"/>
              </a:rPr>
              <a:t>Objective</a:t>
            </a:r>
            <a:r>
              <a:rPr lang="en-US" b="1" dirty="0" smtClean="0"/>
              <a:t>)</a:t>
            </a:r>
          </a:p>
          <a:p>
            <a:pPr marL="342900" indent="-342900">
              <a:buFont typeface="Arial" panose="020B0604020202020204" pitchFamily="34" charset="0"/>
              <a:buChar char="•"/>
            </a:pPr>
            <a:r>
              <a:rPr lang="en-US" sz="2000" dirty="0" smtClean="0"/>
              <a:t>If a </a:t>
            </a:r>
            <a:r>
              <a:rPr lang="en-US" sz="2000" dirty="0"/>
              <a:t>CV personal statement is a brief (100 words tops), snappy paragraph at the top of your CV that provides an overview of your qualifications and skills. It works as a “trailer” for the rest of your CV. Fill it with keywords relevant to the job opening and explain why you’re the perfect candidate</a:t>
            </a:r>
            <a:r>
              <a:rPr lang="en-US" sz="2000" dirty="0" smtClean="0"/>
              <a:t>.</a:t>
            </a:r>
          </a:p>
          <a:p>
            <a:endParaRPr lang="en-US" sz="2000" dirty="0" smtClean="0"/>
          </a:p>
          <a:p>
            <a:pPr marL="342900" indent="-342900">
              <a:buFont typeface="Arial" panose="020B0604020202020204" pitchFamily="34" charset="0"/>
              <a:buChar char="•"/>
            </a:pPr>
            <a:r>
              <a:rPr lang="en-US" sz="2000" dirty="0"/>
              <a:t>If you have years of relevant experience, write your personal statement as a CV summary: highlight your best professional achievements.</a:t>
            </a:r>
            <a:endParaRPr lang="en-US" sz="2000" b="0" i="0" dirty="0">
              <a:solidFill>
                <a:srgbClr val="233143"/>
              </a:solidFill>
              <a:effectLst/>
              <a:latin typeface="HK Grotesk"/>
            </a:endParaRPr>
          </a:p>
        </p:txBody>
      </p:sp>
    </p:spTree>
    <p:extLst>
      <p:ext uri="{BB962C8B-B14F-4D97-AF65-F5344CB8AC3E}">
        <p14:creationId xmlns:p14="http://schemas.microsoft.com/office/powerpoint/2010/main" val="114851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to make a resu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183" y="-12382"/>
            <a:ext cx="7772400" cy="6882765"/>
          </a:xfrm>
          <a:prstGeom prst="rect">
            <a:avLst/>
          </a:prstGeom>
          <a:noFill/>
          <a:ln>
            <a:noFill/>
          </a:ln>
        </p:spPr>
      </p:pic>
      <p:pic>
        <p:nvPicPr>
          <p:cNvPr id="3" name="Picture 2" descr="how to make a resu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183" y="0"/>
            <a:ext cx="8412480" cy="7876903"/>
          </a:xfrm>
          <a:prstGeom prst="rect">
            <a:avLst/>
          </a:prstGeom>
          <a:noFill/>
          <a:ln>
            <a:noFill/>
          </a:ln>
        </p:spPr>
      </p:pic>
    </p:spTree>
    <p:extLst>
      <p:ext uri="{BB962C8B-B14F-4D97-AF65-F5344CB8AC3E}">
        <p14:creationId xmlns:p14="http://schemas.microsoft.com/office/powerpoint/2010/main" val="1997768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The Structure of a Standard Chronological CV Template</a:t>
            </a:r>
            <a:r>
              <a:rPr lang="en-US" dirty="0"/>
              <a:t/>
            </a:r>
            <a:br>
              <a:rPr lang="en-US" dirty="0"/>
            </a:br>
            <a:endParaRPr lang="en-US" dirty="0"/>
          </a:p>
        </p:txBody>
      </p:sp>
      <p:sp>
        <p:nvSpPr>
          <p:cNvPr id="3" name="Rectangle 2"/>
          <p:cNvSpPr/>
          <p:nvPr/>
        </p:nvSpPr>
        <p:spPr>
          <a:xfrm>
            <a:off x="838199" y="1226127"/>
            <a:ext cx="10280073" cy="3785652"/>
          </a:xfrm>
          <a:prstGeom prst="rect">
            <a:avLst/>
          </a:prstGeom>
        </p:spPr>
        <p:txBody>
          <a:bodyPr wrap="square">
            <a:spAutoFit/>
          </a:bodyPr>
          <a:lstStyle/>
          <a:p>
            <a:r>
              <a:rPr lang="en-US" sz="2400" dirty="0">
                <a:solidFill>
                  <a:srgbClr val="233143"/>
                </a:solidFill>
                <a:latin typeface="HK Grotesk"/>
              </a:rPr>
              <a:t>Not much experience yet? Go for a CV objective: </a:t>
            </a:r>
            <a:r>
              <a:rPr lang="en-US" sz="2400" dirty="0" err="1">
                <a:solidFill>
                  <a:srgbClr val="233143"/>
                </a:solidFill>
                <a:latin typeface="HK Grotesk"/>
              </a:rPr>
              <a:t>summarise</a:t>
            </a:r>
            <a:r>
              <a:rPr lang="en-US" sz="2400" dirty="0">
                <a:solidFill>
                  <a:srgbClr val="233143"/>
                </a:solidFill>
                <a:latin typeface="HK Grotesk"/>
              </a:rPr>
              <a:t> what skills you’ve mastered so far and how well you’d fit in.</a:t>
            </a:r>
          </a:p>
          <a:p>
            <a:r>
              <a:rPr lang="en-US" sz="2400" dirty="0">
                <a:solidFill>
                  <a:srgbClr val="233143"/>
                </a:solidFill>
                <a:latin typeface="HK Grotesk"/>
              </a:rPr>
              <a:t> </a:t>
            </a:r>
          </a:p>
          <a:p>
            <a:r>
              <a:rPr lang="en-US" sz="2400" dirty="0">
                <a:solidFill>
                  <a:srgbClr val="233143"/>
                </a:solidFill>
                <a:latin typeface="HK Grotesk"/>
              </a:rPr>
              <a:t>Whichever one is right for you, don’t focus it solely on what you want out of the job. Instead, emphasize what you have to offer. For instance:</a:t>
            </a:r>
          </a:p>
          <a:p>
            <a:r>
              <a:rPr lang="en-US" sz="2400" dirty="0">
                <a:solidFill>
                  <a:srgbClr val="233143"/>
                </a:solidFill>
                <a:latin typeface="HK Grotesk"/>
              </a:rPr>
              <a:t> </a:t>
            </a:r>
          </a:p>
          <a:p>
            <a:r>
              <a:rPr lang="en-US" sz="2400" i="1" dirty="0">
                <a:solidFill>
                  <a:srgbClr val="233143"/>
                </a:solidFill>
                <a:latin typeface="HK Grotesk"/>
              </a:rPr>
              <a:t>Dependable licensed NMC Registered Nurse trained to work in high-stress environments and stay calm under pressure. Seeking to leverage meticulous record-keeping and analytical skills to help St Francis Hospital with your upcoming challenges.</a:t>
            </a:r>
            <a:endParaRPr lang="en-US" sz="2400" b="0" i="0" dirty="0">
              <a:solidFill>
                <a:srgbClr val="233143"/>
              </a:solidFill>
              <a:effectLst/>
              <a:latin typeface="HK Grotesk"/>
            </a:endParaRPr>
          </a:p>
        </p:txBody>
      </p:sp>
    </p:spTree>
    <p:extLst>
      <p:ext uri="{BB962C8B-B14F-4D97-AF65-F5344CB8AC3E}">
        <p14:creationId xmlns:p14="http://schemas.microsoft.com/office/powerpoint/2010/main" val="1010720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3. </a:t>
            </a:r>
            <a:r>
              <a:rPr lang="en-US" dirty="0">
                <a:hlinkClick r:id="rId2"/>
              </a:rPr>
              <a:t>Work Experience</a:t>
            </a:r>
            <a:r>
              <a:rPr lang="en-US" dirty="0"/>
              <a:t/>
            </a:r>
            <a:br>
              <a:rPr lang="en-US" dirty="0"/>
            </a:br>
            <a:endParaRPr lang="en-US" dirty="0"/>
          </a:p>
        </p:txBody>
      </p:sp>
      <p:sp>
        <p:nvSpPr>
          <p:cNvPr id="3" name="Rectangle 2"/>
          <p:cNvSpPr/>
          <p:nvPr/>
        </p:nvSpPr>
        <p:spPr>
          <a:xfrm>
            <a:off x="838200" y="1690687"/>
            <a:ext cx="10300855" cy="4401205"/>
          </a:xfrm>
          <a:prstGeom prst="rect">
            <a:avLst/>
          </a:prstGeom>
        </p:spPr>
        <p:txBody>
          <a:bodyPr wrap="square">
            <a:spAutoFit/>
          </a:bodyPr>
          <a:lstStyle/>
          <a:p>
            <a:pPr>
              <a:buFont typeface="Arial" panose="020B0604020202020204" pitchFamily="34" charset="0"/>
              <a:buChar char="•"/>
            </a:pPr>
            <a:r>
              <a:rPr lang="en-US" sz="2800" dirty="0">
                <a:solidFill>
                  <a:srgbClr val="233143"/>
                </a:solidFill>
                <a:latin typeface="HK Grotesk"/>
              </a:rPr>
              <a:t>Start with your current or most recent job.</a:t>
            </a:r>
          </a:p>
          <a:p>
            <a:pPr>
              <a:buFont typeface="Arial" panose="020B0604020202020204" pitchFamily="34" charset="0"/>
              <a:buChar char="•"/>
            </a:pPr>
            <a:endParaRPr lang="en-US" sz="2800" dirty="0" smtClean="0">
              <a:solidFill>
                <a:srgbClr val="233143"/>
              </a:solidFill>
              <a:latin typeface="HK Grotesk"/>
            </a:endParaRPr>
          </a:p>
          <a:p>
            <a:pPr>
              <a:buFont typeface="Arial" panose="020B0604020202020204" pitchFamily="34" charset="0"/>
              <a:buChar char="•"/>
            </a:pPr>
            <a:r>
              <a:rPr lang="en-US" sz="2800" dirty="0" smtClean="0">
                <a:solidFill>
                  <a:srgbClr val="233143"/>
                </a:solidFill>
                <a:latin typeface="HK Grotesk"/>
              </a:rPr>
              <a:t>Below</a:t>
            </a:r>
            <a:r>
              <a:rPr lang="en-US" sz="2800" dirty="0">
                <a:solidFill>
                  <a:srgbClr val="233143"/>
                </a:solidFill>
                <a:latin typeface="HK Grotesk"/>
              </a:rPr>
              <a:t>, list your previous jobs chronologically descending.</a:t>
            </a:r>
          </a:p>
          <a:p>
            <a:pPr>
              <a:buFont typeface="Arial" panose="020B0604020202020204" pitchFamily="34" charset="0"/>
              <a:buChar char="•"/>
            </a:pPr>
            <a:endParaRPr lang="en-US" sz="2800" dirty="0" smtClean="0">
              <a:solidFill>
                <a:srgbClr val="233143"/>
              </a:solidFill>
              <a:latin typeface="HK Grotesk"/>
            </a:endParaRPr>
          </a:p>
          <a:p>
            <a:pPr>
              <a:buFont typeface="Arial" panose="020B0604020202020204" pitchFamily="34" charset="0"/>
              <a:buChar char="•"/>
            </a:pPr>
            <a:r>
              <a:rPr lang="en-US" sz="2800" dirty="0" smtClean="0">
                <a:solidFill>
                  <a:srgbClr val="233143"/>
                </a:solidFill>
                <a:latin typeface="HK Grotesk"/>
              </a:rPr>
              <a:t>List</a:t>
            </a:r>
            <a:r>
              <a:rPr lang="en-US" sz="2800" dirty="0">
                <a:solidFill>
                  <a:srgbClr val="233143"/>
                </a:solidFill>
                <a:latin typeface="HK Grotesk"/>
              </a:rPr>
              <a:t>: your job title, the name of the company, dates worked.</a:t>
            </a:r>
          </a:p>
          <a:p>
            <a:pPr>
              <a:buFont typeface="Arial" panose="020B0604020202020204" pitchFamily="34" charset="0"/>
              <a:buChar char="•"/>
            </a:pPr>
            <a:endParaRPr lang="en-US" sz="2800" dirty="0" smtClean="0">
              <a:solidFill>
                <a:srgbClr val="233143"/>
              </a:solidFill>
              <a:latin typeface="HK Grotesk"/>
            </a:endParaRPr>
          </a:p>
          <a:p>
            <a:pPr>
              <a:buFont typeface="Arial" panose="020B0604020202020204" pitchFamily="34" charset="0"/>
              <a:buChar char="•"/>
            </a:pPr>
            <a:r>
              <a:rPr lang="en-US" sz="2800" dirty="0" smtClean="0">
                <a:solidFill>
                  <a:srgbClr val="233143"/>
                </a:solidFill>
                <a:latin typeface="HK Grotesk"/>
              </a:rPr>
              <a:t>Below </a:t>
            </a:r>
            <a:r>
              <a:rPr lang="en-US" sz="2800" dirty="0">
                <a:solidFill>
                  <a:srgbClr val="233143"/>
                </a:solidFill>
                <a:latin typeface="HK Grotesk"/>
              </a:rPr>
              <a:t>each entry, add up to 5 bullet points explaining your responsibilities and achievements.</a:t>
            </a:r>
          </a:p>
          <a:p>
            <a:pPr>
              <a:buFont typeface="Arial" panose="020B0604020202020204" pitchFamily="34" charset="0"/>
              <a:buChar char="•"/>
            </a:pPr>
            <a:endParaRPr lang="en-US" sz="2800" dirty="0" smtClean="0">
              <a:solidFill>
                <a:srgbClr val="233143"/>
              </a:solidFill>
              <a:latin typeface="HK Grotesk"/>
            </a:endParaRPr>
          </a:p>
          <a:p>
            <a:pPr>
              <a:buFont typeface="Arial" panose="020B0604020202020204" pitchFamily="34" charset="0"/>
              <a:buChar char="•"/>
            </a:pPr>
            <a:r>
              <a:rPr lang="en-US" sz="2800" dirty="0" smtClean="0">
                <a:solidFill>
                  <a:srgbClr val="233143"/>
                </a:solidFill>
                <a:latin typeface="HK Grotesk"/>
              </a:rPr>
              <a:t>Quantify </a:t>
            </a:r>
            <a:r>
              <a:rPr lang="en-US" sz="2800" dirty="0">
                <a:solidFill>
                  <a:srgbClr val="233143"/>
                </a:solidFill>
                <a:latin typeface="HK Grotesk"/>
              </a:rPr>
              <a:t>whenever possible. Numbers pop!</a:t>
            </a:r>
            <a:endParaRPr lang="en-US" sz="2800" b="0" i="0" dirty="0">
              <a:solidFill>
                <a:srgbClr val="233143"/>
              </a:solidFill>
              <a:effectLst/>
              <a:latin typeface="HK Grotesk"/>
            </a:endParaRPr>
          </a:p>
        </p:txBody>
      </p:sp>
    </p:spTree>
    <p:extLst>
      <p:ext uri="{BB962C8B-B14F-4D97-AF65-F5344CB8AC3E}">
        <p14:creationId xmlns:p14="http://schemas.microsoft.com/office/powerpoint/2010/main" val="427859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t>
            </a:r>
            <a:r>
              <a:rPr lang="en-US" dirty="0">
                <a:hlinkClick r:id="rId2"/>
              </a:rPr>
              <a:t>Education</a:t>
            </a:r>
            <a:endParaRPr lang="en-US" dirty="0"/>
          </a:p>
        </p:txBody>
      </p:sp>
      <p:sp>
        <p:nvSpPr>
          <p:cNvPr id="5" name="Rectangle 3"/>
          <p:cNvSpPr>
            <a:spLocks noChangeArrowheads="1"/>
          </p:cNvSpPr>
          <p:nvPr/>
        </p:nvSpPr>
        <p:spPr bwMode="auto">
          <a:xfrm>
            <a:off x="838200" y="1444467"/>
            <a:ext cx="9580418"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233143"/>
                </a:solidFill>
                <a:effectLst/>
                <a:latin typeface="HK Grotesk"/>
              </a:rPr>
              <a:t> </a:t>
            </a:r>
            <a:r>
              <a:rPr kumimoji="0" lang="en-US" altLang="en-US" sz="3200" b="0" i="0" u="none" strike="noStrike" cap="none" normalizeH="0" baseline="0" dirty="0" smtClean="0">
                <a:ln>
                  <a:noFill/>
                </a:ln>
                <a:solidFill>
                  <a:srgbClr val="233143"/>
                </a:solidFill>
                <a:effectLst/>
                <a:latin typeface="HK Grotesk"/>
              </a:rPr>
              <a:t>Graduation year (if you’re still studying, enter your expected graduation date)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Degree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Institution name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Sub-</a:t>
            </a:r>
            <a:r>
              <a:rPr kumimoji="0" lang="en-US" altLang="en-US" sz="3200" b="0" i="0" u="none" strike="noStrike" cap="none" normalizeH="0" baseline="0" dirty="0" err="1" smtClean="0">
                <a:ln>
                  <a:noFill/>
                </a:ln>
                <a:solidFill>
                  <a:srgbClr val="233143"/>
                </a:solidFill>
                <a:effectLst/>
                <a:latin typeface="HK Grotesk"/>
              </a:rPr>
              <a:t>honours</a:t>
            </a:r>
            <a:r>
              <a:rPr kumimoji="0" lang="en-US" altLang="en-US" sz="3200" b="0" i="0" u="none" strike="noStrike" cap="none" normalizeH="0" baseline="0" dirty="0" smtClean="0">
                <a:ln>
                  <a:noFill/>
                </a:ln>
                <a:solidFill>
                  <a:srgbClr val="233143"/>
                </a:solidFill>
                <a:effectLst/>
                <a:latin typeface="HK Grotesk"/>
              </a:rPr>
              <a:t> (if applicable)</a:t>
            </a:r>
            <a:r>
              <a:rPr kumimoji="0" lang="en-US" altLang="en-US" sz="3200" b="0" i="0" u="none" strike="noStrike" cap="none" normalizeH="0" baseline="0" dirty="0" smtClean="0">
                <a:ln>
                  <a:noFill/>
                </a:ln>
                <a:solidFill>
                  <a:schemeClr val="tx1"/>
                </a:solidFill>
                <a:effectLst/>
              </a:rPr>
              <a:t>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2603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a:t>
            </a:r>
            <a:r>
              <a:rPr lang="en-US" dirty="0">
                <a:hlinkClick r:id="rId2"/>
              </a:rPr>
              <a:t>Skills</a:t>
            </a:r>
            <a:endParaRPr lang="en-US" dirty="0"/>
          </a:p>
        </p:txBody>
      </p:sp>
      <p:sp>
        <p:nvSpPr>
          <p:cNvPr id="3" name="Rectangle 1"/>
          <p:cNvSpPr>
            <a:spLocks noChangeArrowheads="1"/>
          </p:cNvSpPr>
          <p:nvPr/>
        </p:nvSpPr>
        <p:spPr bwMode="auto">
          <a:xfrm>
            <a:off x="838200" y="1425791"/>
            <a:ext cx="101346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233143"/>
                </a:solidFill>
                <a:effectLst/>
                <a:latin typeface="HK Grotesk"/>
              </a:rPr>
              <a:t>Start with a spreadsheet with a master list of all the professional skills you’ve developed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233143"/>
                </a:solidFill>
                <a:effectLst/>
                <a:latin typeface="HK Grotesk"/>
              </a:rPr>
              <a:t>Read the job ad carefully and look for skill-related keywords.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233143"/>
                </a:solidFill>
                <a:effectLst/>
                <a:latin typeface="HK Grotesk"/>
              </a:rPr>
              <a:t>Those skills from your list that match the job description go on your CV.</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233143"/>
                </a:solidFill>
                <a:effectLst/>
                <a:latin typeface="HK Grotesk"/>
              </a:rPr>
              <a:t>Instead of just listing skills in a separate skills section, mention them in your CV personal statement and in the work history section.</a:t>
            </a:r>
            <a:r>
              <a:rPr kumimoji="0" lang="en-US" altLang="en-US" sz="280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3660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6. </a:t>
            </a:r>
            <a:r>
              <a:rPr lang="en-US" dirty="0">
                <a:hlinkClick r:id="rId2"/>
              </a:rPr>
              <a:t>Additional Sections</a:t>
            </a:r>
            <a:endParaRPr lang="en-US" dirty="0"/>
          </a:p>
        </p:txBody>
      </p:sp>
      <p:sp>
        <p:nvSpPr>
          <p:cNvPr id="3" name="Rectangle 1"/>
          <p:cNvSpPr>
            <a:spLocks noChangeArrowheads="1"/>
          </p:cNvSpPr>
          <p:nvPr/>
        </p:nvSpPr>
        <p:spPr bwMode="auto">
          <a:xfrm>
            <a:off x="838200" y="1163783"/>
            <a:ext cx="6913418" cy="569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Industry awards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3983FA"/>
                </a:solidFill>
                <a:effectLst/>
                <a:latin typeface="HK Grotesk"/>
                <a:hlinkClick r:id="rId3"/>
              </a:rPr>
              <a:t>Professional certifications</a:t>
            </a:r>
            <a:endParaRPr kumimoji="0" lang="en-US" altLang="en-US" sz="3200" b="0" i="0" u="none" strike="noStrike" cap="none" normalizeH="0" baseline="0" dirty="0" smtClean="0">
              <a:ln>
                <a:noFill/>
              </a:ln>
              <a:solidFill>
                <a:srgbClr val="3983FA"/>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Publications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Professional affiliations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Conferences attended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smtClean="0">
              <a:ln>
                <a:noFill/>
              </a:ln>
              <a:solidFill>
                <a:srgbClr val="233143"/>
              </a:solidFill>
              <a:effectLst/>
              <a:latin typeface="HK Grotesk"/>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233143"/>
                </a:solidFill>
                <a:effectLst/>
                <a:latin typeface="HK Grotesk"/>
              </a:rPr>
              <a:t>Additional training</a:t>
            </a:r>
            <a:r>
              <a:rPr kumimoji="0" lang="en-US" altLang="en-US" sz="3200" b="0" i="0" u="none" strike="noStrike" cap="none" normalizeH="0" baseline="0" dirty="0" smtClean="0">
                <a:ln>
                  <a:noFill/>
                </a:ln>
                <a:solidFill>
                  <a:schemeClr val="tx1"/>
                </a:solidFill>
                <a:effectLst/>
              </a:rPr>
              <a:t>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155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type of CV</a:t>
            </a:r>
            <a:endParaRPr lang="en-US" b="1" dirty="0"/>
          </a:p>
        </p:txBody>
      </p:sp>
      <p:sp>
        <p:nvSpPr>
          <p:cNvPr id="3" name="Rectangle 2"/>
          <p:cNvSpPr/>
          <p:nvPr/>
        </p:nvSpPr>
        <p:spPr>
          <a:xfrm>
            <a:off x="1115289" y="2410691"/>
            <a:ext cx="10439401" cy="1200329"/>
          </a:xfrm>
          <a:prstGeom prst="rect">
            <a:avLst/>
          </a:prstGeom>
        </p:spPr>
        <p:txBody>
          <a:bodyPr wrap="square">
            <a:spAutoFit/>
          </a:bodyPr>
          <a:lstStyle/>
          <a:p>
            <a:r>
              <a:rPr lang="en-US" sz="3600" dirty="0">
                <a:solidFill>
                  <a:srgbClr val="233143"/>
                </a:solidFill>
                <a:latin typeface="HK Grotesk"/>
              </a:rPr>
              <a:t>A skills-based CV format, also known as a “skills CV” or a “functional CV.”</a:t>
            </a:r>
            <a:endParaRPr lang="en-US" sz="3600" dirty="0"/>
          </a:p>
        </p:txBody>
      </p:sp>
    </p:spTree>
    <p:extLst>
      <p:ext uri="{BB962C8B-B14F-4D97-AF65-F5344CB8AC3E}">
        <p14:creationId xmlns:p14="http://schemas.microsoft.com/office/powerpoint/2010/main" val="844259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181" y="810490"/>
            <a:ext cx="10661073" cy="4524315"/>
          </a:xfrm>
          <a:prstGeom prst="rect">
            <a:avLst/>
          </a:prstGeom>
        </p:spPr>
        <p:txBody>
          <a:bodyPr wrap="square">
            <a:spAutoFit/>
          </a:bodyPr>
          <a:lstStyle/>
          <a:p>
            <a:r>
              <a:rPr lang="en-US" sz="3600" b="1" dirty="0">
                <a:solidFill>
                  <a:srgbClr val="233143"/>
                </a:solidFill>
                <a:latin typeface="HK Grotesk"/>
              </a:rPr>
              <a:t>Skills Based CV Structure</a:t>
            </a:r>
            <a:endParaRPr lang="en-US" sz="3600" dirty="0">
              <a:solidFill>
                <a:srgbClr val="233143"/>
              </a:solidFill>
              <a:latin typeface="HK Grotesk"/>
            </a:endParaRPr>
          </a:p>
          <a:p>
            <a:r>
              <a:rPr lang="en-US" sz="3600" dirty="0">
                <a:solidFill>
                  <a:srgbClr val="233143"/>
                </a:solidFill>
                <a:latin typeface="HK Grotesk"/>
              </a:rPr>
              <a:t> </a:t>
            </a:r>
          </a:p>
          <a:p>
            <a:pPr>
              <a:buFont typeface="+mj-lt"/>
              <a:buAutoNum type="arabicPeriod"/>
            </a:pPr>
            <a:r>
              <a:rPr lang="en-US" sz="3600" dirty="0">
                <a:solidFill>
                  <a:srgbClr val="233143"/>
                </a:solidFill>
                <a:latin typeface="HK Grotesk"/>
              </a:rPr>
              <a:t>Contact Information</a:t>
            </a:r>
          </a:p>
          <a:p>
            <a:pPr>
              <a:buFont typeface="+mj-lt"/>
              <a:buAutoNum type="arabicPeriod"/>
            </a:pPr>
            <a:r>
              <a:rPr lang="en-US" sz="3600" dirty="0">
                <a:solidFill>
                  <a:srgbClr val="233143"/>
                </a:solidFill>
                <a:latin typeface="HK Grotesk"/>
              </a:rPr>
              <a:t>CV Objective</a:t>
            </a:r>
          </a:p>
          <a:p>
            <a:pPr>
              <a:buFont typeface="+mj-lt"/>
              <a:buAutoNum type="arabicPeriod"/>
            </a:pPr>
            <a:r>
              <a:rPr lang="en-US" sz="3600" dirty="0">
                <a:solidFill>
                  <a:srgbClr val="233143"/>
                </a:solidFill>
                <a:latin typeface="HK Grotesk"/>
              </a:rPr>
              <a:t>Skills Summary</a:t>
            </a:r>
          </a:p>
          <a:p>
            <a:pPr>
              <a:buFont typeface="+mj-lt"/>
              <a:buAutoNum type="arabicPeriod"/>
            </a:pPr>
            <a:r>
              <a:rPr lang="en-US" sz="3600" dirty="0">
                <a:solidFill>
                  <a:srgbClr val="233143"/>
                </a:solidFill>
                <a:latin typeface="HK Grotesk"/>
              </a:rPr>
              <a:t>Work Experience</a:t>
            </a:r>
          </a:p>
          <a:p>
            <a:pPr>
              <a:buFont typeface="+mj-lt"/>
              <a:buAutoNum type="arabicPeriod"/>
            </a:pPr>
            <a:r>
              <a:rPr lang="en-US" sz="3600" dirty="0">
                <a:solidFill>
                  <a:srgbClr val="233143"/>
                </a:solidFill>
                <a:latin typeface="HK Grotesk"/>
              </a:rPr>
              <a:t>Education</a:t>
            </a:r>
          </a:p>
          <a:p>
            <a:pPr>
              <a:buFont typeface="+mj-lt"/>
              <a:buAutoNum type="arabicPeriod"/>
            </a:pPr>
            <a:r>
              <a:rPr lang="en-US" sz="3600" dirty="0">
                <a:solidFill>
                  <a:srgbClr val="233143"/>
                </a:solidFill>
                <a:latin typeface="HK Grotesk"/>
              </a:rPr>
              <a:t>Additional Skills</a:t>
            </a:r>
            <a:endParaRPr lang="en-US" sz="3600" b="0" i="0" dirty="0">
              <a:solidFill>
                <a:srgbClr val="233143"/>
              </a:solidFill>
              <a:effectLst/>
              <a:latin typeface="HK Grotesk"/>
            </a:endParaRPr>
          </a:p>
        </p:txBody>
      </p:sp>
    </p:spTree>
    <p:extLst>
      <p:ext uri="{BB962C8B-B14F-4D97-AF65-F5344CB8AC3E}">
        <p14:creationId xmlns:p14="http://schemas.microsoft.com/office/powerpoint/2010/main" val="1758215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439"/>
          </a:xfrm>
        </p:spPr>
        <p:txBody>
          <a:bodyPr/>
          <a:lstStyle/>
          <a:p>
            <a:r>
              <a:rPr lang="en-US" dirty="0" smtClean="0"/>
              <a:t>Example skilled based CV</a:t>
            </a:r>
            <a:endParaRPr lang="en-US" dirty="0"/>
          </a:p>
        </p:txBody>
      </p:sp>
      <p:pic>
        <p:nvPicPr>
          <p:cNvPr id="5122" name="Picture 2" descr="Картинки по запросу Skilled based Curriculum Vit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620" y="1413164"/>
            <a:ext cx="3848389" cy="54448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34009" y="3057297"/>
            <a:ext cx="4203267" cy="369332"/>
          </a:xfrm>
          <a:prstGeom prst="rect">
            <a:avLst/>
          </a:prstGeom>
        </p:spPr>
        <p:txBody>
          <a:bodyPr wrap="none">
            <a:spAutoFit/>
          </a:bodyPr>
          <a:lstStyle/>
          <a:p>
            <a:r>
              <a:rPr lang="en-US" dirty="0"/>
              <a:t>https://zety.com/blog/cv-format#structure</a:t>
            </a:r>
          </a:p>
        </p:txBody>
      </p:sp>
    </p:spTree>
    <p:extLst>
      <p:ext uri="{BB962C8B-B14F-4D97-AF65-F5344CB8AC3E}">
        <p14:creationId xmlns:p14="http://schemas.microsoft.com/office/powerpoint/2010/main" val="370630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56"/>
            <a:ext cx="10515600" cy="1325563"/>
          </a:xfrm>
        </p:spPr>
        <p:txBody>
          <a:bodyPr/>
          <a:lstStyle/>
          <a:p>
            <a:r>
              <a:rPr lang="en-US" dirty="0" smtClean="0"/>
              <a:t>CV vs. Resume</a:t>
            </a:r>
            <a:endParaRPr lang="en-US" dirty="0"/>
          </a:p>
        </p:txBody>
      </p:sp>
      <p:sp>
        <p:nvSpPr>
          <p:cNvPr id="3" name="Rectangle 2"/>
          <p:cNvSpPr/>
          <p:nvPr/>
        </p:nvSpPr>
        <p:spPr>
          <a:xfrm>
            <a:off x="1073493" y="1350219"/>
            <a:ext cx="10280307" cy="612475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smtClean="0">
                <a:solidFill>
                  <a:srgbClr val="494949"/>
                </a:solidFill>
                <a:latin typeface="Avenir Next"/>
              </a:rPr>
              <a:t>Resumes </a:t>
            </a:r>
            <a:r>
              <a:rPr lang="en-US" sz="2800" dirty="0">
                <a:solidFill>
                  <a:srgbClr val="494949"/>
                </a:solidFill>
                <a:latin typeface="Avenir Next"/>
              </a:rPr>
              <a:t>and CVs are not </a:t>
            </a:r>
            <a:r>
              <a:rPr lang="en-US" sz="2800" dirty="0" smtClean="0">
                <a:solidFill>
                  <a:srgbClr val="494949"/>
                </a:solidFill>
                <a:latin typeface="Avenir Next"/>
              </a:rPr>
              <a:t>interchangeable</a:t>
            </a:r>
          </a:p>
          <a:p>
            <a:pPr marL="285750" indent="-285750">
              <a:lnSpc>
                <a:spcPct val="150000"/>
              </a:lnSpc>
              <a:buFont typeface="Arial" panose="020B0604020202020204" pitchFamily="34" charset="0"/>
              <a:buChar char="•"/>
            </a:pPr>
            <a:r>
              <a:rPr lang="en-US" sz="2800" dirty="0"/>
              <a:t>A</a:t>
            </a:r>
            <a:r>
              <a:rPr lang="en-US" sz="2800" dirty="0" smtClean="0"/>
              <a:t> </a:t>
            </a:r>
            <a:r>
              <a:rPr lang="en-US" sz="2800" dirty="0"/>
              <a:t>R</a:t>
            </a:r>
            <a:r>
              <a:rPr lang="en-US" sz="2800" dirty="0" smtClean="0"/>
              <a:t>esume </a:t>
            </a:r>
            <a:r>
              <a:rPr lang="en-US" sz="2800" dirty="0"/>
              <a:t>is a shorter-form document that provides a concise overview of your previous roles, skills and details about your </a:t>
            </a:r>
            <a:r>
              <a:rPr lang="en-US" sz="2800" dirty="0" smtClean="0"/>
              <a:t>education </a:t>
            </a:r>
            <a:r>
              <a:rPr lang="en-US" sz="2800" dirty="0"/>
              <a:t>in the United States and most of Europe </a:t>
            </a:r>
            <a:endParaRPr lang="en-US" sz="2800" dirty="0" smtClean="0"/>
          </a:p>
          <a:p>
            <a:pPr marL="285750" indent="-285750">
              <a:lnSpc>
                <a:spcPct val="150000"/>
              </a:lnSpc>
              <a:buFont typeface="Arial" panose="020B0604020202020204" pitchFamily="34" charset="0"/>
              <a:buChar char="•"/>
            </a:pPr>
            <a:r>
              <a:rPr lang="en-US" sz="2800" dirty="0"/>
              <a:t>A </a:t>
            </a:r>
            <a:r>
              <a:rPr lang="en-US" sz="2800" dirty="0" smtClean="0"/>
              <a:t>CV </a:t>
            </a:r>
            <a:r>
              <a:rPr lang="en-US" sz="2800" dirty="0"/>
              <a:t>is typically a longer, more detailed document focused largely on academic coursework and </a:t>
            </a:r>
            <a:r>
              <a:rPr lang="en-US" sz="2800" dirty="0" smtClean="0"/>
              <a:t>research</a:t>
            </a:r>
          </a:p>
          <a:p>
            <a:pPr marL="285750" indent="-285750">
              <a:lnSpc>
                <a:spcPct val="150000"/>
              </a:lnSpc>
              <a:buFont typeface="Arial" panose="020B0604020202020204" pitchFamily="34" charset="0"/>
              <a:buChar char="•"/>
            </a:pPr>
            <a:r>
              <a:rPr lang="en-US" sz="2800" dirty="0"/>
              <a:t>In India, South Africa and Australia, the terms CV and resume are </a:t>
            </a:r>
            <a:r>
              <a:rPr lang="en-US" sz="2800" dirty="0" smtClean="0"/>
              <a:t>interchangeable</a:t>
            </a:r>
          </a:p>
          <a:p>
            <a:pPr marL="285750" indent="-285750">
              <a:buFont typeface="Arial" panose="020B0604020202020204" pitchFamily="34" charset="0"/>
              <a:buChar char="•"/>
            </a:pPr>
            <a:endParaRPr lang="en-US" sz="2800" dirty="0" smtClean="0">
              <a:solidFill>
                <a:srgbClr val="494949"/>
              </a:solidFill>
              <a:latin typeface="Avenir Next"/>
            </a:endParaRP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305618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venir Next"/>
              </a:rPr>
              <a:t>What is a CV?</a:t>
            </a:r>
            <a:br>
              <a:rPr lang="en-US" dirty="0">
                <a:solidFill>
                  <a:srgbClr val="000000"/>
                </a:solidFill>
                <a:latin typeface="Avenir Next"/>
              </a:rPr>
            </a:br>
            <a:endParaRPr lang="en-US" dirty="0"/>
          </a:p>
        </p:txBody>
      </p:sp>
      <p:sp>
        <p:nvSpPr>
          <p:cNvPr id="3" name="Rectangle 2"/>
          <p:cNvSpPr/>
          <p:nvPr/>
        </p:nvSpPr>
        <p:spPr>
          <a:xfrm>
            <a:off x="1023255" y="1214846"/>
            <a:ext cx="9453156" cy="5016758"/>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494949"/>
                </a:solidFill>
                <a:latin typeface="Avenir Next"/>
              </a:rPr>
              <a:t>A </a:t>
            </a:r>
            <a:r>
              <a:rPr lang="en-US" sz="2000" dirty="0">
                <a:solidFill>
                  <a:srgbClr val="494949"/>
                </a:solidFill>
                <a:latin typeface="Avenir Next"/>
              </a:rPr>
              <a:t>CV </a:t>
            </a:r>
            <a:r>
              <a:rPr lang="en-US" sz="2000" dirty="0" smtClean="0">
                <a:solidFill>
                  <a:srgbClr val="494949"/>
                </a:solidFill>
                <a:latin typeface="Avenir Next"/>
              </a:rPr>
              <a:t>is </a:t>
            </a:r>
            <a:r>
              <a:rPr lang="en-US" sz="2000" dirty="0">
                <a:solidFill>
                  <a:srgbClr val="494949"/>
                </a:solidFill>
                <a:latin typeface="Avenir Next"/>
              </a:rPr>
              <a:t>a detailed document sharing </a:t>
            </a:r>
            <a:r>
              <a:rPr lang="en-US" sz="2000" dirty="0" smtClean="0">
                <a:solidFill>
                  <a:srgbClr val="494949"/>
                </a:solidFill>
                <a:latin typeface="Avenir Next"/>
              </a:rPr>
              <a:t>your</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career history</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 </a:t>
            </a:r>
            <a:r>
              <a:rPr lang="en-US" sz="2000" dirty="0" smtClean="0">
                <a:solidFill>
                  <a:srgbClr val="494949"/>
                </a:solidFill>
                <a:latin typeface="Avenir Next"/>
              </a:rPr>
              <a:t>education</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awards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special honors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 </a:t>
            </a:r>
            <a:r>
              <a:rPr lang="en-US" sz="2000" dirty="0" smtClean="0">
                <a:solidFill>
                  <a:srgbClr val="494949"/>
                </a:solidFill>
                <a:latin typeface="Avenir Next"/>
              </a:rPr>
              <a:t>grants </a:t>
            </a:r>
            <a:r>
              <a:rPr lang="en-US" sz="2000" dirty="0">
                <a:solidFill>
                  <a:srgbClr val="494949"/>
                </a:solidFill>
                <a:latin typeface="Avenir Next"/>
              </a:rPr>
              <a:t>or </a:t>
            </a:r>
            <a:r>
              <a:rPr lang="en-US" sz="2000" dirty="0" smtClean="0">
                <a:solidFill>
                  <a:srgbClr val="494949"/>
                </a:solidFill>
                <a:latin typeface="Avenir Next"/>
              </a:rPr>
              <a:t>scholarships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research </a:t>
            </a:r>
            <a:r>
              <a:rPr lang="en-US" sz="2000" dirty="0">
                <a:solidFill>
                  <a:srgbClr val="494949"/>
                </a:solidFill>
                <a:latin typeface="Avenir Next"/>
              </a:rPr>
              <a:t>or academic </a:t>
            </a:r>
            <a:r>
              <a:rPr lang="en-US" sz="2000" dirty="0" smtClean="0">
                <a:solidFill>
                  <a:srgbClr val="494949"/>
                </a:solidFill>
                <a:latin typeface="Avenir Next"/>
              </a:rPr>
              <a:t>projects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publications</a:t>
            </a:r>
          </a:p>
          <a:p>
            <a:pPr marL="285750" indent="-285750">
              <a:buFont typeface="Arial" panose="020B0604020202020204" pitchFamily="34" charset="0"/>
              <a:buChar char="•"/>
            </a:pPr>
            <a:r>
              <a:rPr lang="en-US" sz="2000" dirty="0" smtClean="0">
                <a:solidFill>
                  <a:srgbClr val="494949"/>
                </a:solidFill>
                <a:latin typeface="Avenir Next"/>
              </a:rPr>
              <a:t>A </a:t>
            </a:r>
            <a:r>
              <a:rPr lang="en-US" sz="2000" dirty="0">
                <a:solidFill>
                  <a:srgbClr val="494949"/>
                </a:solidFill>
                <a:latin typeface="Avenir Next"/>
              </a:rPr>
              <a:t>CV may also </a:t>
            </a:r>
            <a:r>
              <a:rPr lang="en-US" sz="2000" dirty="0" smtClean="0">
                <a:solidFill>
                  <a:srgbClr val="494949"/>
                </a:solidFill>
                <a:latin typeface="Avenir Next"/>
              </a:rPr>
              <a:t>include</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 </a:t>
            </a:r>
            <a:r>
              <a:rPr lang="en-US" sz="2000" dirty="0" smtClean="0">
                <a:solidFill>
                  <a:srgbClr val="494949"/>
                </a:solidFill>
                <a:latin typeface="Avenir Next"/>
              </a:rPr>
              <a:t>professional references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 </a:t>
            </a:r>
            <a:r>
              <a:rPr lang="en-US" sz="2000" dirty="0" smtClean="0">
                <a:solidFill>
                  <a:srgbClr val="494949"/>
                </a:solidFill>
                <a:latin typeface="Avenir Next"/>
              </a:rPr>
              <a:t>coursework</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fieldwork</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a:t>
            </a:r>
            <a:r>
              <a:rPr lang="en-US" sz="2000" dirty="0">
                <a:solidFill>
                  <a:srgbClr val="494949"/>
                </a:solidFill>
                <a:latin typeface="Avenir Next"/>
              </a:rPr>
              <a:t>descriptions of research projects or </a:t>
            </a:r>
            <a:r>
              <a:rPr lang="en-US" sz="2000" dirty="0" smtClean="0">
                <a:solidFill>
                  <a:srgbClr val="494949"/>
                </a:solidFill>
                <a:latin typeface="Avenir Next"/>
              </a:rPr>
              <a:t>dissertations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smtClean="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a:t>
            </a:r>
            <a:r>
              <a:rPr lang="en-US" sz="2000" dirty="0">
                <a:solidFill>
                  <a:srgbClr val="494949"/>
                </a:solidFill>
                <a:latin typeface="Avenir Next"/>
              </a:rPr>
              <a:t>hobbies and </a:t>
            </a:r>
            <a:r>
              <a:rPr lang="en-US" sz="2000" dirty="0" smtClean="0">
                <a:solidFill>
                  <a:srgbClr val="494949"/>
                </a:solidFill>
                <a:latin typeface="Avenir Next"/>
              </a:rPr>
              <a:t>interests</a:t>
            </a:r>
          </a:p>
          <a:p>
            <a:r>
              <a:rPr lang="en-US" sz="2000" dirty="0">
                <a:solidFill>
                  <a:srgbClr val="494949"/>
                </a:solidFill>
                <a:latin typeface="Avenir Next"/>
              </a:rPr>
              <a:t> </a:t>
            </a:r>
            <a:r>
              <a:rPr lang="en-US" sz="2000" dirty="0" smtClean="0">
                <a:solidFill>
                  <a:srgbClr val="494949"/>
                </a:solidFill>
                <a:latin typeface="Avenir Next"/>
              </a:rPr>
              <a:t>    </a:t>
            </a:r>
            <a:r>
              <a:rPr lang="en-US" sz="2000" dirty="0">
                <a:solidFill>
                  <a:srgbClr val="494949"/>
                </a:solidFill>
                <a:latin typeface="Dotum" panose="020B0600000101010101" pitchFamily="34" charset="-127"/>
                <a:ea typeface="Dotum" panose="020B0600000101010101" pitchFamily="34" charset="-127"/>
              </a:rPr>
              <a:t>−</a:t>
            </a:r>
            <a:r>
              <a:rPr lang="en-US" sz="2000" dirty="0" smtClean="0">
                <a:solidFill>
                  <a:srgbClr val="494949"/>
                </a:solidFill>
                <a:latin typeface="Avenir Next"/>
              </a:rPr>
              <a:t> a </a:t>
            </a:r>
            <a:r>
              <a:rPr lang="en-US" sz="2000" dirty="0">
                <a:solidFill>
                  <a:srgbClr val="494949"/>
                </a:solidFill>
                <a:latin typeface="Avenir Next"/>
              </a:rPr>
              <a:t>personal profile that lists your skills and positive </a:t>
            </a:r>
            <a:r>
              <a:rPr lang="en-US" sz="2000" dirty="0" smtClean="0">
                <a:solidFill>
                  <a:srgbClr val="494949"/>
                </a:solidFill>
                <a:latin typeface="Avenir Next"/>
              </a:rPr>
              <a:t>attributes</a:t>
            </a:r>
          </a:p>
          <a:p>
            <a:pPr marL="285750" indent="-285750">
              <a:buFont typeface="Arial" panose="020B0604020202020204" pitchFamily="34" charset="0"/>
              <a:buChar char="•"/>
            </a:pPr>
            <a:r>
              <a:rPr lang="en-US" sz="2000" dirty="0" smtClean="0">
                <a:solidFill>
                  <a:srgbClr val="494949"/>
                </a:solidFill>
                <a:latin typeface="Avenir Next"/>
              </a:rPr>
              <a:t>Generally</a:t>
            </a:r>
            <a:r>
              <a:rPr lang="en-US" sz="2000" dirty="0">
                <a:solidFill>
                  <a:srgbClr val="494949"/>
                </a:solidFill>
                <a:latin typeface="Avenir Next"/>
              </a:rPr>
              <a:t>, a CV is chronological and starts with your educational </a:t>
            </a:r>
            <a:r>
              <a:rPr lang="en-US" sz="2000" dirty="0" smtClean="0">
                <a:solidFill>
                  <a:srgbClr val="494949"/>
                </a:solidFill>
                <a:latin typeface="Avenir Next"/>
              </a:rPr>
              <a:t>experience</a:t>
            </a:r>
            <a:endParaRPr lang="en-US" sz="2000" b="0" i="0" dirty="0">
              <a:solidFill>
                <a:srgbClr val="494949"/>
              </a:solidFill>
              <a:effectLst/>
              <a:latin typeface="Avenir Next"/>
            </a:endParaRPr>
          </a:p>
        </p:txBody>
      </p:sp>
    </p:spTree>
    <p:extLst>
      <p:ext uri="{BB962C8B-B14F-4D97-AF65-F5344CB8AC3E}">
        <p14:creationId xmlns:p14="http://schemas.microsoft.com/office/powerpoint/2010/main" val="3096784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 template"/>
          <p:cNvPicPr/>
          <p:nvPr/>
        </p:nvPicPr>
        <p:blipFill>
          <a:blip r:embed="rId2">
            <a:extLst>
              <a:ext uri="{28A0092B-C50C-407E-A947-70E740481C1C}">
                <a14:useLocalDpi xmlns:a14="http://schemas.microsoft.com/office/drawing/2010/main" val="0"/>
              </a:ext>
            </a:extLst>
          </a:blip>
          <a:srcRect/>
          <a:stretch>
            <a:fillRect/>
          </a:stretch>
        </p:blipFill>
        <p:spPr bwMode="auto">
          <a:xfrm>
            <a:off x="0" y="-692332"/>
            <a:ext cx="12192000" cy="8509635"/>
          </a:xfrm>
          <a:prstGeom prst="rect">
            <a:avLst/>
          </a:prstGeom>
          <a:noFill/>
          <a:ln>
            <a:noFill/>
          </a:ln>
        </p:spPr>
      </p:pic>
    </p:spTree>
    <p:extLst>
      <p:ext uri="{BB962C8B-B14F-4D97-AF65-F5344CB8AC3E}">
        <p14:creationId xmlns:p14="http://schemas.microsoft.com/office/powerpoint/2010/main" val="1321710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resume?</a:t>
            </a:r>
            <a:br>
              <a:rPr lang="en-US" dirty="0"/>
            </a:br>
            <a:endParaRPr lang="en-US" dirty="0"/>
          </a:p>
        </p:txBody>
      </p:sp>
      <p:sp>
        <p:nvSpPr>
          <p:cNvPr id="3" name="Rectangle 2"/>
          <p:cNvSpPr/>
          <p:nvPr/>
        </p:nvSpPr>
        <p:spPr>
          <a:xfrm>
            <a:off x="1049382" y="1123406"/>
            <a:ext cx="10472057" cy="517064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a:solidFill>
                  <a:srgbClr val="494949"/>
                </a:solidFill>
                <a:latin typeface="Avenir Next"/>
              </a:rPr>
              <a:t>A resume is a document that summarizes your </a:t>
            </a:r>
            <a:r>
              <a:rPr lang="en-US" sz="2200" b="1" dirty="0">
                <a:solidFill>
                  <a:srgbClr val="494949"/>
                </a:solidFill>
                <a:latin typeface="Avenir Next"/>
              </a:rPr>
              <a:t>career history</a:t>
            </a:r>
            <a:r>
              <a:rPr lang="en-US" sz="2200" dirty="0">
                <a:solidFill>
                  <a:srgbClr val="494949"/>
                </a:solidFill>
                <a:latin typeface="Avenir Next"/>
              </a:rPr>
              <a:t>, </a:t>
            </a:r>
            <a:r>
              <a:rPr lang="en-US" sz="2200" b="1" dirty="0">
                <a:solidFill>
                  <a:srgbClr val="494949"/>
                </a:solidFill>
                <a:latin typeface="Avenir Next"/>
              </a:rPr>
              <a:t>skills</a:t>
            </a:r>
            <a:r>
              <a:rPr lang="en-US" sz="2200" dirty="0">
                <a:solidFill>
                  <a:srgbClr val="494949"/>
                </a:solidFill>
                <a:latin typeface="Avenir Next"/>
              </a:rPr>
              <a:t> and </a:t>
            </a:r>
            <a:r>
              <a:rPr lang="en-US" sz="2200" dirty="0" smtClean="0">
                <a:solidFill>
                  <a:srgbClr val="494949"/>
                </a:solidFill>
                <a:latin typeface="Avenir Next"/>
              </a:rPr>
              <a:t>e</a:t>
            </a:r>
            <a:r>
              <a:rPr lang="en-US" sz="2200" b="1" dirty="0" smtClean="0">
                <a:solidFill>
                  <a:srgbClr val="494949"/>
                </a:solidFill>
                <a:latin typeface="Avenir Next"/>
              </a:rPr>
              <a:t>ducation</a:t>
            </a:r>
          </a:p>
          <a:p>
            <a:pPr marL="285750" indent="-285750">
              <a:lnSpc>
                <a:spcPct val="150000"/>
              </a:lnSpc>
              <a:buFont typeface="Arial" panose="020B0604020202020204" pitchFamily="34" charset="0"/>
              <a:buChar char="•"/>
            </a:pPr>
            <a:r>
              <a:rPr lang="en-US" sz="2200" dirty="0" smtClean="0">
                <a:solidFill>
                  <a:srgbClr val="494949"/>
                </a:solidFill>
                <a:latin typeface="Avenir Next"/>
              </a:rPr>
              <a:t>A </a:t>
            </a:r>
            <a:r>
              <a:rPr lang="en-US" sz="2200" dirty="0">
                <a:solidFill>
                  <a:srgbClr val="494949"/>
                </a:solidFill>
                <a:latin typeface="Avenir Next"/>
              </a:rPr>
              <a:t>resume may also list </a:t>
            </a:r>
            <a:r>
              <a:rPr lang="en-US" sz="2200" b="1" dirty="0">
                <a:solidFill>
                  <a:srgbClr val="494949"/>
                </a:solidFill>
                <a:latin typeface="Avenir Next"/>
              </a:rPr>
              <a:t>relevant professional associations</a:t>
            </a:r>
            <a:r>
              <a:rPr lang="en-US" sz="2200" dirty="0">
                <a:solidFill>
                  <a:srgbClr val="494949"/>
                </a:solidFill>
                <a:latin typeface="Avenir Next"/>
              </a:rPr>
              <a:t> or </a:t>
            </a:r>
            <a:r>
              <a:rPr lang="en-US" sz="2200" b="1" dirty="0">
                <a:solidFill>
                  <a:srgbClr val="494949"/>
                </a:solidFill>
                <a:latin typeface="Avenir Next"/>
              </a:rPr>
              <a:t>volunteer work </a:t>
            </a:r>
            <a:r>
              <a:rPr lang="en-US" sz="2200" dirty="0">
                <a:solidFill>
                  <a:srgbClr val="494949"/>
                </a:solidFill>
                <a:latin typeface="Avenir Next"/>
              </a:rPr>
              <a:t>and may include an </a:t>
            </a:r>
            <a:r>
              <a:rPr lang="en-US" sz="2200" b="1" dirty="0">
                <a:solidFill>
                  <a:srgbClr val="494949"/>
                </a:solidFill>
                <a:latin typeface="Avenir Next"/>
              </a:rPr>
              <a:t>objective statement </a:t>
            </a:r>
            <a:r>
              <a:rPr lang="en-US" sz="2200" dirty="0">
                <a:solidFill>
                  <a:srgbClr val="494949"/>
                </a:solidFill>
                <a:latin typeface="Avenir Next"/>
              </a:rPr>
              <a:t>that shares </a:t>
            </a:r>
            <a:r>
              <a:rPr lang="en-US" sz="2200" b="1" dirty="0">
                <a:solidFill>
                  <a:srgbClr val="494949"/>
                </a:solidFill>
                <a:latin typeface="Avenir Next"/>
              </a:rPr>
              <a:t>your professional </a:t>
            </a:r>
            <a:r>
              <a:rPr lang="en-US" sz="2200" b="1" dirty="0" smtClean="0">
                <a:solidFill>
                  <a:srgbClr val="494949"/>
                </a:solidFill>
                <a:latin typeface="Avenir Next"/>
              </a:rPr>
              <a:t>goals</a:t>
            </a:r>
          </a:p>
          <a:p>
            <a:pPr marL="285750" indent="-285750">
              <a:lnSpc>
                <a:spcPct val="150000"/>
              </a:lnSpc>
              <a:buFont typeface="Arial" panose="020B0604020202020204" pitchFamily="34" charset="0"/>
              <a:buChar char="•"/>
            </a:pPr>
            <a:r>
              <a:rPr lang="en-US" sz="2200" dirty="0" smtClean="0">
                <a:solidFill>
                  <a:srgbClr val="494949"/>
                </a:solidFill>
                <a:latin typeface="Avenir Next"/>
              </a:rPr>
              <a:t>The </a:t>
            </a:r>
            <a:r>
              <a:rPr lang="en-US" sz="2200" dirty="0">
                <a:solidFill>
                  <a:srgbClr val="494949"/>
                </a:solidFill>
                <a:latin typeface="Avenir Next"/>
              </a:rPr>
              <a:t>term resume originates from the French word résumé, which translates to “abstract” or “summary.”</a:t>
            </a:r>
          </a:p>
          <a:p>
            <a:pPr marL="285750" indent="-285750">
              <a:lnSpc>
                <a:spcPct val="150000"/>
              </a:lnSpc>
              <a:buFont typeface="Arial" panose="020B0604020202020204" pitchFamily="34" charset="0"/>
              <a:buChar char="•"/>
            </a:pPr>
            <a:r>
              <a:rPr lang="en-US" sz="2200" dirty="0">
                <a:solidFill>
                  <a:srgbClr val="494949"/>
                </a:solidFill>
                <a:latin typeface="Avenir Next"/>
              </a:rPr>
              <a:t>Often people list their professional experience on a resume in reverse-chronological order, starting with their current or most recent </a:t>
            </a:r>
            <a:r>
              <a:rPr lang="en-US" sz="2200" dirty="0" smtClean="0">
                <a:solidFill>
                  <a:srgbClr val="494949"/>
                </a:solidFill>
                <a:latin typeface="Avenir Next"/>
              </a:rPr>
              <a:t>job</a:t>
            </a:r>
          </a:p>
          <a:p>
            <a:pPr marL="285750" indent="-285750">
              <a:lnSpc>
                <a:spcPct val="150000"/>
              </a:lnSpc>
              <a:buFont typeface="Arial" panose="020B0604020202020204" pitchFamily="34" charset="0"/>
              <a:buChar char="•"/>
            </a:pPr>
            <a:r>
              <a:rPr lang="en-US" sz="2200" dirty="0" smtClean="0">
                <a:solidFill>
                  <a:srgbClr val="494949"/>
                </a:solidFill>
                <a:latin typeface="Avenir Next"/>
              </a:rPr>
              <a:t>If </a:t>
            </a:r>
            <a:r>
              <a:rPr lang="en-US" sz="2200" dirty="0">
                <a:solidFill>
                  <a:srgbClr val="494949"/>
                </a:solidFill>
                <a:latin typeface="Avenir Next"/>
              </a:rPr>
              <a:t>you are a recent graduate with little or no professional history, you would start with your education and then list any relevant internships or </a:t>
            </a:r>
            <a:r>
              <a:rPr lang="en-US" sz="2200" dirty="0" smtClean="0">
                <a:solidFill>
                  <a:srgbClr val="494949"/>
                </a:solidFill>
                <a:latin typeface="Avenir Next"/>
              </a:rPr>
              <a:t>apprenticeships</a:t>
            </a:r>
            <a:endParaRPr lang="en-US" sz="2200" b="0" i="0" dirty="0">
              <a:solidFill>
                <a:srgbClr val="494949"/>
              </a:solidFill>
              <a:effectLst/>
              <a:latin typeface="Avenir Next"/>
            </a:endParaRPr>
          </a:p>
        </p:txBody>
      </p:sp>
    </p:spTree>
    <p:extLst>
      <p:ext uri="{BB962C8B-B14F-4D97-AF65-F5344CB8AC3E}">
        <p14:creationId xmlns:p14="http://schemas.microsoft.com/office/powerpoint/2010/main" val="3971376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venir Next"/>
              </a:rPr>
              <a:t>CV vs. resume: what are the differences</a:t>
            </a:r>
            <a:br>
              <a:rPr lang="en-US" dirty="0">
                <a:solidFill>
                  <a:srgbClr val="000000"/>
                </a:solidFill>
                <a:latin typeface="Avenir Next"/>
              </a:rPr>
            </a:br>
            <a:endParaRPr lang="en-US" dirty="0"/>
          </a:p>
        </p:txBody>
      </p:sp>
      <p:sp>
        <p:nvSpPr>
          <p:cNvPr id="3" name="Rectangle 2"/>
          <p:cNvSpPr/>
          <p:nvPr/>
        </p:nvSpPr>
        <p:spPr>
          <a:xfrm>
            <a:off x="1219200" y="1502230"/>
            <a:ext cx="9727474" cy="4401205"/>
          </a:xfrm>
          <a:prstGeom prst="rect">
            <a:avLst/>
          </a:prstGeom>
        </p:spPr>
        <p:txBody>
          <a:bodyPr wrap="square">
            <a:spAutoFit/>
          </a:bodyPr>
          <a:lstStyle/>
          <a:p>
            <a:pPr>
              <a:buFont typeface="Arial" panose="020B0604020202020204" pitchFamily="34" charset="0"/>
              <a:buChar char="•"/>
            </a:pPr>
            <a:r>
              <a:rPr lang="en-US" sz="2800" b="1" dirty="0" smtClean="0">
                <a:solidFill>
                  <a:srgbClr val="494949"/>
                </a:solidFill>
                <a:latin typeface="Avenir Next"/>
              </a:rPr>
              <a:t>Length</a:t>
            </a:r>
            <a:r>
              <a:rPr lang="en-US" sz="2800" b="1" dirty="0">
                <a:solidFill>
                  <a:srgbClr val="494949"/>
                </a:solidFill>
                <a:latin typeface="Avenir Next"/>
              </a:rPr>
              <a:t>:</a:t>
            </a:r>
            <a:r>
              <a:rPr lang="en-US" sz="2800" dirty="0">
                <a:solidFill>
                  <a:srgbClr val="494949"/>
                </a:solidFill>
                <a:latin typeface="Avenir Next"/>
              </a:rPr>
              <a:t> While most people strive to keep their resume as concise as possible, and ideally only one to two pages, a CV can run several pages in length. That’s because a CV includes more information than a resume</a:t>
            </a:r>
            <a:r>
              <a:rPr lang="en-US" sz="2800" dirty="0" smtClean="0">
                <a:solidFill>
                  <a:srgbClr val="494949"/>
                </a:solidFill>
                <a:latin typeface="Avenir Next"/>
              </a:rPr>
              <a:t>.</a:t>
            </a:r>
          </a:p>
          <a:p>
            <a:pPr>
              <a:buFont typeface="Arial" panose="020B0604020202020204" pitchFamily="34" charset="0"/>
              <a:buChar char="•"/>
            </a:pPr>
            <a:endParaRPr lang="en-US" sz="2800" dirty="0">
              <a:solidFill>
                <a:srgbClr val="494949"/>
              </a:solidFill>
              <a:latin typeface="Avenir Next"/>
            </a:endParaRPr>
          </a:p>
          <a:p>
            <a:pPr>
              <a:buFont typeface="Arial" panose="020B0604020202020204" pitchFamily="34" charset="0"/>
              <a:buChar char="•"/>
            </a:pPr>
            <a:r>
              <a:rPr lang="en-US" sz="2800" b="1" dirty="0">
                <a:solidFill>
                  <a:srgbClr val="494949"/>
                </a:solidFill>
                <a:latin typeface="Avenir Next"/>
              </a:rPr>
              <a:t>Experience / career type:</a:t>
            </a:r>
            <a:r>
              <a:rPr lang="en-US" sz="2800" dirty="0">
                <a:solidFill>
                  <a:srgbClr val="494949"/>
                </a:solidFill>
                <a:latin typeface="Avenir Next"/>
              </a:rPr>
              <a:t> Often, CVs are used by people in academic roles. You may have a CV if you are currently applying to or have graduated from a masters or doctoral program, or if you work as a professor or researcher at an academic institution</a:t>
            </a:r>
            <a:r>
              <a:rPr lang="en-US" sz="2800" dirty="0" smtClean="0">
                <a:solidFill>
                  <a:srgbClr val="494949"/>
                </a:solidFill>
                <a:latin typeface="Avenir Next"/>
              </a:rPr>
              <a:t>.</a:t>
            </a:r>
            <a:endParaRPr lang="en-US" sz="2800" b="0" i="0" dirty="0">
              <a:solidFill>
                <a:srgbClr val="494949"/>
              </a:solidFill>
              <a:effectLst/>
              <a:latin typeface="Avenir Next"/>
            </a:endParaRPr>
          </a:p>
        </p:txBody>
      </p:sp>
    </p:spTree>
    <p:extLst>
      <p:ext uri="{BB962C8B-B14F-4D97-AF65-F5344CB8AC3E}">
        <p14:creationId xmlns:p14="http://schemas.microsoft.com/office/powerpoint/2010/main" val="905998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venir Next"/>
              </a:rPr>
              <a:t>CV vs. resume: what are the differences</a:t>
            </a:r>
            <a:br>
              <a:rPr lang="en-US" dirty="0">
                <a:solidFill>
                  <a:srgbClr val="000000"/>
                </a:solidFill>
                <a:latin typeface="Avenir Next"/>
              </a:rPr>
            </a:br>
            <a:endParaRPr lang="en-US" dirty="0"/>
          </a:p>
        </p:txBody>
      </p:sp>
      <p:sp>
        <p:nvSpPr>
          <p:cNvPr id="3" name="Rectangle 2"/>
          <p:cNvSpPr/>
          <p:nvPr/>
        </p:nvSpPr>
        <p:spPr>
          <a:xfrm>
            <a:off x="1304108" y="1371601"/>
            <a:ext cx="9583783" cy="5170646"/>
          </a:xfrm>
          <a:prstGeom prst="rect">
            <a:avLst/>
          </a:prstGeom>
        </p:spPr>
        <p:txBody>
          <a:bodyPr wrap="square">
            <a:spAutoFit/>
          </a:bodyPr>
          <a:lstStyle/>
          <a:p>
            <a:pPr>
              <a:buFont typeface="Arial" panose="020B0604020202020204" pitchFamily="34" charset="0"/>
              <a:buChar char="•"/>
            </a:pPr>
            <a:endParaRPr lang="en-US" dirty="0">
              <a:solidFill>
                <a:srgbClr val="494949"/>
              </a:solidFill>
              <a:latin typeface="Avenir Next"/>
            </a:endParaRPr>
          </a:p>
          <a:p>
            <a:pPr>
              <a:buFont typeface="Arial" panose="020B0604020202020204" pitchFamily="34" charset="0"/>
              <a:buChar char="•"/>
            </a:pPr>
            <a:r>
              <a:rPr lang="en-US" sz="2400" b="1" dirty="0">
                <a:solidFill>
                  <a:srgbClr val="494949"/>
                </a:solidFill>
                <a:latin typeface="Avenir Next"/>
              </a:rPr>
              <a:t>Ability to customize:</a:t>
            </a:r>
            <a:r>
              <a:rPr lang="en-US" sz="2400" dirty="0">
                <a:solidFill>
                  <a:srgbClr val="494949"/>
                </a:solidFill>
                <a:latin typeface="Avenir Next"/>
              </a:rPr>
              <a:t> A CV is a static document that does not change. You may add new information to a CV throughout your professional career, but the information will not change based on where you’re applying. A resume, on the other hand, is often tailored to highlight specific skills or experience relevant to the position or industry</a:t>
            </a:r>
            <a:r>
              <a:rPr lang="en-US" sz="2400" dirty="0" smtClean="0">
                <a:solidFill>
                  <a:srgbClr val="494949"/>
                </a:solidFill>
                <a:latin typeface="Avenir Next"/>
              </a:rPr>
              <a:t>.</a:t>
            </a:r>
          </a:p>
          <a:p>
            <a:pPr>
              <a:buFont typeface="Arial" panose="020B0604020202020204" pitchFamily="34" charset="0"/>
              <a:buChar char="•"/>
            </a:pPr>
            <a:endParaRPr lang="en-US" sz="2400" dirty="0">
              <a:solidFill>
                <a:srgbClr val="494949"/>
              </a:solidFill>
              <a:latin typeface="Avenir Next"/>
            </a:endParaRPr>
          </a:p>
          <a:p>
            <a:pPr>
              <a:buFont typeface="Arial" panose="020B0604020202020204" pitchFamily="34" charset="0"/>
              <a:buChar char="•"/>
            </a:pPr>
            <a:r>
              <a:rPr lang="en-US" sz="2400" b="1" dirty="0">
                <a:solidFill>
                  <a:srgbClr val="494949"/>
                </a:solidFill>
                <a:latin typeface="Avenir Next"/>
              </a:rPr>
              <a:t>Geography:</a:t>
            </a:r>
            <a:r>
              <a:rPr lang="en-US" sz="2400" dirty="0">
                <a:solidFill>
                  <a:srgbClr val="494949"/>
                </a:solidFill>
                <a:latin typeface="Avenir Next"/>
              </a:rPr>
              <a:t> In other regions of the world, such as the UK, New Zealand and parts of Europe, employers use the term CV to describe both CV and resume-style documents and don’t use the term “resume” at all. In South Africa, Australia and India, the terms CV and resume are often used interchangeably. But, in the US, a resume and CV are two distinctly different types of documents.</a:t>
            </a:r>
          </a:p>
        </p:txBody>
      </p:sp>
    </p:spTree>
    <p:extLst>
      <p:ext uri="{BB962C8B-B14F-4D97-AF65-F5344CB8AC3E}">
        <p14:creationId xmlns:p14="http://schemas.microsoft.com/office/powerpoint/2010/main" val="2567768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88102" y="878031"/>
            <a:ext cx="4124745" cy="5481205"/>
          </a:xfrm>
          <a:prstGeom prst="rect">
            <a:avLst/>
          </a:prstGeom>
        </p:spPr>
      </p:pic>
    </p:spTree>
    <p:extLst>
      <p:ext uri="{BB962C8B-B14F-4D97-AF65-F5344CB8AC3E}">
        <p14:creationId xmlns:p14="http://schemas.microsoft.com/office/powerpoint/2010/main" val="391305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405" y="261257"/>
            <a:ext cx="10110651" cy="6195992"/>
          </a:xfrm>
          <a:prstGeom prst="rect">
            <a:avLst/>
          </a:prstGeom>
        </p:spPr>
        <p:txBody>
          <a:bodyPr wrap="square">
            <a:spAutoFit/>
          </a:bodyPr>
          <a:lstStyle/>
          <a:p>
            <a:pPr>
              <a:lnSpc>
                <a:spcPct val="107000"/>
              </a:lnSpc>
              <a:spcAft>
                <a:spcPts val="800"/>
              </a:spcAft>
            </a:pPr>
            <a:r>
              <a:rPr lang="en-US" sz="40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The 3 resume formats are</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1) </a:t>
            </a:r>
            <a:r>
              <a:rPr lang="en-US" sz="2400" b="1" i="1" u="sng"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Reverse</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chronological resume format</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smtClean="0">
                <a:solidFill>
                  <a:srgbClr val="303D46"/>
                </a:solidFill>
                <a:latin typeface="Arial" panose="020B0604020202020204" pitchFamily="34" charset="0"/>
                <a:ea typeface="Times New Roman" panose="02020603050405020304" pitchFamily="18" charset="0"/>
                <a:cs typeface="Times New Roman" panose="02020603050405020304" pitchFamily="18" charset="0"/>
              </a:rPr>
              <a:t>(90%) - </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This is the most popular resume format and is ideal for people with plenty of work experience that is relevant to the position they’re interested 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2)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Functional/skills-based resume format</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If you lack relevant work experience because you are a student/recent graduate, or you are looking to make a career change, the skills-based format is a better choice.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3) </a:t>
            </a:r>
            <a:r>
              <a:rPr lang="en-US" sz="2400" b="1" i="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Combination resume format</a:t>
            </a: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 The combination resume is a great choice for job-seekers with a very diverse skill-set. It’s useful if you’re applying for a role that requires expertise in 3-4 different fields, and you want to show all that in your resume. Say, for example, you’re applying for a senior management role, and the requirements are expertise in Management, Sales, and Software Development.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24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erse chronological resume"/>
          <p:cNvPicPr/>
          <p:nvPr/>
        </p:nvPicPr>
        <p:blipFill>
          <a:blip r:embed="rId2">
            <a:extLst>
              <a:ext uri="{28A0092B-C50C-407E-A947-70E740481C1C}">
                <a14:useLocalDpi xmlns:a14="http://schemas.microsoft.com/office/drawing/2010/main" val="0"/>
              </a:ext>
            </a:extLst>
          </a:blip>
          <a:srcRect/>
          <a:stretch>
            <a:fillRect/>
          </a:stretch>
        </p:blipFill>
        <p:spPr bwMode="auto">
          <a:xfrm>
            <a:off x="0" y="-180838"/>
            <a:ext cx="12192000" cy="9126855"/>
          </a:xfrm>
          <a:prstGeom prst="rect">
            <a:avLst/>
          </a:prstGeom>
          <a:noFill/>
          <a:ln>
            <a:noFill/>
          </a:ln>
        </p:spPr>
      </p:pic>
    </p:spTree>
    <p:extLst>
      <p:ext uri="{BB962C8B-B14F-4D97-AF65-F5344CB8AC3E}">
        <p14:creationId xmlns:p14="http://schemas.microsoft.com/office/powerpoint/2010/main" val="311102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4" y="182878"/>
            <a:ext cx="11038114" cy="6339621"/>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Times New Roman" panose="02020603050405020304" pitchFamily="18" charset="0"/>
                <a:cs typeface="Times New Roman" panose="02020603050405020304" pitchFamily="18" charset="0"/>
              </a:rPr>
              <a:t>Resume Layout Must-Haves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1. 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One page in length.</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You should only go for 2 pages if you really, really believe that it’ll add significant value. HR managers in big firms get around 1,000+ resumes per month. They’re not going to spend their valuable time reading your life story!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2. 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Clear section headings.</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Pick a heading (H2, for example) and use it for all the section headers.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3. 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Ample white-space</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especially around the margins.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4. 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Easy-to-read font.</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We’d recommend sticking to what stands out, but not too much.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Do</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Ubuntu, </a:t>
            </a:r>
            <a:r>
              <a:rPr lang="en-US" sz="2200"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Roboto</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Overpass, etc.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Don’t</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(ever): Comic Sans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5. 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Pick the right font size.</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As a rule of thumb, go for 11 - 12 </a:t>
            </a:r>
            <a:r>
              <a:rPr lang="en-US" sz="2200"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pt</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for normal text, and 14 - 16 </a:t>
            </a:r>
            <a:r>
              <a:rPr lang="en-US" sz="2200" dirty="0" err="1">
                <a:solidFill>
                  <a:srgbClr val="303D46"/>
                </a:solidFill>
                <a:latin typeface="Arial" panose="020B0604020202020204" pitchFamily="34" charset="0"/>
                <a:ea typeface="Times New Roman" panose="02020603050405020304" pitchFamily="18" charset="0"/>
                <a:cs typeface="Times New Roman" panose="02020603050405020304" pitchFamily="18" charset="0"/>
              </a:rPr>
              <a:t>pt</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for section titles.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6. As a rule of thumb, </a:t>
            </a:r>
            <a:r>
              <a:rPr lang="en-US" sz="2200" b="1"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save your resume as PDF</a:t>
            </a: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 Word is a popular alternative, but it has a good chance of messing up your resume formatting.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303D46"/>
                </a:solidFill>
                <a:latin typeface="Arial" panose="020B0604020202020204" pitchFamily="34" charset="0"/>
                <a:ea typeface="Times New Roman" panose="02020603050405020304" pitchFamily="18" charset="0"/>
                <a:cs typeface="Times New Roman" panose="02020603050405020304" pitchFamily="18" charset="0"/>
              </a:rPr>
              <a:t>One more thing you need to consider in terms of resume layout is whether you’re going for a traditional-looking resume or something a bit more modern: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498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ditional and modern resume samples"/>
          <p:cNvPicPr/>
          <p:nvPr/>
        </p:nvPicPr>
        <p:blipFill>
          <a:blip r:embed="rId2">
            <a:extLst>
              <a:ext uri="{28A0092B-C50C-407E-A947-70E740481C1C}">
                <a14:useLocalDpi xmlns:a14="http://schemas.microsoft.com/office/drawing/2010/main" val="0"/>
              </a:ext>
            </a:extLst>
          </a:blip>
          <a:srcRect/>
          <a:stretch>
            <a:fillRect/>
          </a:stretch>
        </p:blipFill>
        <p:spPr bwMode="auto">
          <a:xfrm>
            <a:off x="0" y="-99558"/>
            <a:ext cx="12192000" cy="7867015"/>
          </a:xfrm>
          <a:prstGeom prst="rect">
            <a:avLst/>
          </a:prstGeom>
          <a:noFill/>
          <a:ln>
            <a:noFill/>
          </a:ln>
        </p:spPr>
      </p:pic>
    </p:spTree>
    <p:extLst>
      <p:ext uri="{BB962C8B-B14F-4D97-AF65-F5344CB8AC3E}">
        <p14:creationId xmlns:p14="http://schemas.microsoft.com/office/powerpoint/2010/main" val="386643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1528</Words>
  <Application>Microsoft Office PowerPoint</Application>
  <PresentationFormat>Widescreen</PresentationFormat>
  <Paragraphs>345</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Dotum</vt:lpstr>
      <vt:lpstr>Arial</vt:lpstr>
      <vt:lpstr>Avenir Next</vt:lpstr>
      <vt:lpstr>Calibri</vt:lpstr>
      <vt:lpstr>Calibri Light</vt:lpstr>
      <vt:lpstr>HK Grotesk</vt:lpstr>
      <vt:lpstr>Symbol</vt:lpstr>
      <vt:lpstr>Times New Roman</vt:lpstr>
      <vt:lpstr>Office Theme</vt:lpstr>
      <vt:lpstr>PowerPoint Presentation</vt:lpstr>
      <vt:lpstr>Resume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contact information</vt:lpstr>
      <vt:lpstr>PowerPoint Presentation</vt:lpstr>
      <vt:lpstr>PowerPoint Presentation</vt:lpstr>
      <vt:lpstr>PowerPoint Presentation</vt:lpstr>
      <vt:lpstr>PowerPoint Presentation</vt:lpstr>
      <vt:lpstr>What’s a Resume Objective &amp; When to Use it </vt:lpstr>
      <vt:lpstr>PowerPoint Presentation</vt:lpstr>
      <vt:lpstr>PowerPoint Presentation</vt:lpstr>
      <vt:lpstr>PowerPoint Presentation</vt:lpstr>
      <vt:lpstr>PowerPoint Presentation</vt:lpstr>
      <vt:lpstr>How to List Education on Your Resume </vt:lpstr>
      <vt:lpstr>How to write about your skills?</vt:lpstr>
      <vt:lpstr>PowerPoint Presentation</vt:lpstr>
      <vt:lpstr>PowerPoint Presentation</vt:lpstr>
      <vt:lpstr>PowerPoint Presentation</vt:lpstr>
      <vt:lpstr>A Convincing Cover Letter </vt:lpstr>
      <vt:lpstr>PowerPoint Presentation</vt:lpstr>
      <vt:lpstr>references</vt:lpstr>
      <vt:lpstr>How to Write a Curriculum Vitae (CV) for a Job Application </vt:lpstr>
      <vt:lpstr>PowerPoint Presentation</vt:lpstr>
      <vt:lpstr>Curriculum Vitae Meaning </vt:lpstr>
      <vt:lpstr>CVs typically include information like: </vt:lpstr>
      <vt:lpstr>PowerPoint Presentation</vt:lpstr>
      <vt:lpstr>The gold CV formatting rules</vt:lpstr>
      <vt:lpstr>The gold CV formatting rules</vt:lpstr>
      <vt:lpstr>The gold CV formatting rules</vt:lpstr>
      <vt:lpstr>PowerPoint Presentation</vt:lpstr>
      <vt:lpstr> The Structure of a Standard Chronological CV Template   </vt:lpstr>
      <vt:lpstr>The Structure of a Standard Chronological CV Template </vt:lpstr>
      <vt:lpstr>  3. Work Experience </vt:lpstr>
      <vt:lpstr>4. Education</vt:lpstr>
      <vt:lpstr>5. Skills</vt:lpstr>
      <vt:lpstr>6. Additional Sections</vt:lpstr>
      <vt:lpstr>Another type of CV</vt:lpstr>
      <vt:lpstr>PowerPoint Presentation</vt:lpstr>
      <vt:lpstr>Example skilled based CV</vt:lpstr>
      <vt:lpstr>CV vs. Resume</vt:lpstr>
      <vt:lpstr>What is a CV? </vt:lpstr>
      <vt:lpstr>What is a resume? </vt:lpstr>
      <vt:lpstr>CV vs. resume: what are the differences </vt:lpstr>
      <vt:lpstr>CV vs. resume: what are the differences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Farida Iskakova</dc:creator>
  <cp:lastModifiedBy>Farida Iskakova</cp:lastModifiedBy>
  <cp:revision>18</cp:revision>
  <dcterms:created xsi:type="dcterms:W3CDTF">2019-11-16T06:32:07Z</dcterms:created>
  <dcterms:modified xsi:type="dcterms:W3CDTF">2019-11-26T05:54:29Z</dcterms:modified>
</cp:coreProperties>
</file>